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Lst>
  <p:sldSz cx="18288000" cy="10287000"/>
  <p:notesSz cx="6858000" cy="9144000"/>
  <p:embeddedFontLst>
    <p:embeddedFont>
      <p:font typeface="Fira Sans" panose="020F0502020204030204" pitchFamily="34" charset="0"/>
      <p:regular r:id="rId7"/>
    </p:embeddedFont>
    <p:embeddedFont>
      <p:font typeface="Fira Sans Bold" panose="020B0604020202020204" charset="0"/>
      <p:regular r:id="rId8"/>
    </p:embeddedFont>
    <p:embeddedFont>
      <p:font typeface="Fira Sans Italics" panose="020B0604020202020204" charset="0"/>
      <p:regular r:id="rId9"/>
    </p:embeddedFont>
    <p:embeddedFont>
      <p:font typeface="olivier" panose="020B0604020202020204" charset="0"/>
      <p:regular r:id="rId10"/>
    </p:embeddedFont>
    <p:embeddedFont>
      <p:font typeface="Open Sans" panose="020B0606030504020204" pitchFamily="34" charset="0"/>
      <p:regular r:id="rId1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2" d="100"/>
          <a:sy n="42" d="100"/>
        </p:scale>
        <p:origin x="115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hyperlink" Target="https://intrauam.autonoma.edu.co/manuales/matricula-inscripcion-pregrado.pdf" TargetMode="External"/><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13.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21A75"/>
        </a:solidFill>
        <a:effectLst/>
      </p:bgPr>
    </p:bg>
    <p:spTree>
      <p:nvGrpSpPr>
        <p:cNvPr id="1" name=""/>
        <p:cNvGrpSpPr/>
        <p:nvPr/>
      </p:nvGrpSpPr>
      <p:grpSpPr>
        <a:xfrm>
          <a:off x="0" y="0"/>
          <a:ext cx="0" cy="0"/>
          <a:chOff x="0" y="0"/>
          <a:chExt cx="0" cy="0"/>
        </a:xfrm>
      </p:grpSpPr>
      <p:sp>
        <p:nvSpPr>
          <p:cNvPr id="2" name="Freeform 2"/>
          <p:cNvSpPr/>
          <p:nvPr/>
        </p:nvSpPr>
        <p:spPr>
          <a:xfrm flipH="1">
            <a:off x="-1006143" y="0"/>
            <a:ext cx="19294143" cy="10820400"/>
          </a:xfrm>
          <a:custGeom>
            <a:avLst/>
            <a:gdLst/>
            <a:ahLst/>
            <a:cxnLst/>
            <a:rect l="l" t="t" r="r" b="b"/>
            <a:pathLst>
              <a:path w="19294143" h="10820400">
                <a:moveTo>
                  <a:pt x="19294143" y="0"/>
                </a:moveTo>
                <a:lnTo>
                  <a:pt x="0" y="0"/>
                </a:lnTo>
                <a:lnTo>
                  <a:pt x="0" y="10820400"/>
                </a:lnTo>
                <a:lnTo>
                  <a:pt x="19294143" y="10820400"/>
                </a:lnTo>
                <a:lnTo>
                  <a:pt x="19294143" y="0"/>
                </a:lnTo>
                <a:close/>
              </a:path>
            </a:pathLst>
          </a:custGeom>
          <a:blipFill>
            <a:blip r:embed="rId2">
              <a:alphaModFix amt="38000"/>
            </a:blip>
            <a:stretch>
              <a:fillRect l="-6706" b="-26768"/>
            </a:stretch>
          </a:blipFill>
        </p:spPr>
        <p:txBody>
          <a:bodyPr/>
          <a:lstStyle/>
          <a:p>
            <a:endParaRPr lang="es-CO"/>
          </a:p>
        </p:txBody>
      </p:sp>
      <p:sp>
        <p:nvSpPr>
          <p:cNvPr id="3" name="Freeform 3"/>
          <p:cNvSpPr/>
          <p:nvPr/>
        </p:nvSpPr>
        <p:spPr>
          <a:xfrm rot="-4032980">
            <a:off x="11117808" y="5246428"/>
            <a:ext cx="11942448" cy="9230243"/>
          </a:xfrm>
          <a:custGeom>
            <a:avLst/>
            <a:gdLst/>
            <a:ahLst/>
            <a:cxnLst/>
            <a:rect l="l" t="t" r="r" b="b"/>
            <a:pathLst>
              <a:path w="11942448" h="9230243">
                <a:moveTo>
                  <a:pt x="0" y="0"/>
                </a:moveTo>
                <a:lnTo>
                  <a:pt x="11942447" y="0"/>
                </a:lnTo>
                <a:lnTo>
                  <a:pt x="11942447" y="9230243"/>
                </a:lnTo>
                <a:lnTo>
                  <a:pt x="0" y="9230243"/>
                </a:lnTo>
                <a:lnTo>
                  <a:pt x="0" y="0"/>
                </a:lnTo>
                <a:close/>
              </a:path>
            </a:pathLst>
          </a:custGeom>
          <a:blipFill>
            <a:blip r:embed="rId3">
              <a:alphaModFix amt="93000"/>
            </a:blip>
            <a:stretch>
              <a:fillRect/>
            </a:stretch>
          </a:blipFill>
        </p:spPr>
        <p:txBody>
          <a:bodyPr/>
          <a:lstStyle/>
          <a:p>
            <a:endParaRPr lang="es-CO"/>
          </a:p>
        </p:txBody>
      </p:sp>
      <p:sp>
        <p:nvSpPr>
          <p:cNvPr id="4" name="Freeform 4"/>
          <p:cNvSpPr/>
          <p:nvPr/>
        </p:nvSpPr>
        <p:spPr>
          <a:xfrm flipH="1">
            <a:off x="4375287" y="891602"/>
            <a:ext cx="6313728" cy="8969948"/>
          </a:xfrm>
          <a:custGeom>
            <a:avLst/>
            <a:gdLst/>
            <a:ahLst/>
            <a:cxnLst/>
            <a:rect l="l" t="t" r="r" b="b"/>
            <a:pathLst>
              <a:path w="6313728" h="8969948">
                <a:moveTo>
                  <a:pt x="6313728" y="0"/>
                </a:moveTo>
                <a:lnTo>
                  <a:pt x="0" y="0"/>
                </a:lnTo>
                <a:lnTo>
                  <a:pt x="0" y="8969947"/>
                </a:lnTo>
                <a:lnTo>
                  <a:pt x="6313728" y="8969947"/>
                </a:lnTo>
                <a:lnTo>
                  <a:pt x="6313728" y="0"/>
                </a:lnTo>
                <a:close/>
              </a:path>
            </a:pathLst>
          </a:custGeom>
          <a:blipFill>
            <a:blip r:embed="rId4"/>
            <a:stretch>
              <a:fillRect l="-12381" r="-32593" b="-2044"/>
            </a:stretch>
          </a:blipFill>
        </p:spPr>
        <p:txBody>
          <a:bodyPr/>
          <a:lstStyle/>
          <a:p>
            <a:endParaRPr lang="es-CO"/>
          </a:p>
        </p:txBody>
      </p:sp>
      <p:sp>
        <p:nvSpPr>
          <p:cNvPr id="5" name="Freeform 5"/>
          <p:cNvSpPr/>
          <p:nvPr/>
        </p:nvSpPr>
        <p:spPr>
          <a:xfrm>
            <a:off x="-244143" y="362296"/>
            <a:ext cx="9683749" cy="10028559"/>
          </a:xfrm>
          <a:custGeom>
            <a:avLst/>
            <a:gdLst/>
            <a:ahLst/>
            <a:cxnLst/>
            <a:rect l="l" t="t" r="r" b="b"/>
            <a:pathLst>
              <a:path w="9683749" h="10028559">
                <a:moveTo>
                  <a:pt x="0" y="0"/>
                </a:moveTo>
                <a:lnTo>
                  <a:pt x="9683749" y="0"/>
                </a:lnTo>
                <a:lnTo>
                  <a:pt x="9683749" y="10028559"/>
                </a:lnTo>
                <a:lnTo>
                  <a:pt x="0" y="10028559"/>
                </a:lnTo>
                <a:lnTo>
                  <a:pt x="0" y="0"/>
                </a:lnTo>
                <a:close/>
              </a:path>
            </a:pathLst>
          </a:custGeom>
          <a:blipFill>
            <a:blip r:embed="rId5"/>
            <a:stretch>
              <a:fillRect l="-1546" t="-1783" r="-63816" b="-4601"/>
            </a:stretch>
          </a:blipFill>
        </p:spPr>
        <p:txBody>
          <a:bodyPr/>
          <a:lstStyle/>
          <a:p>
            <a:endParaRPr lang="es-CO"/>
          </a:p>
        </p:txBody>
      </p:sp>
      <p:grpSp>
        <p:nvGrpSpPr>
          <p:cNvPr id="6" name="Group 6"/>
          <p:cNvGrpSpPr/>
          <p:nvPr/>
        </p:nvGrpSpPr>
        <p:grpSpPr>
          <a:xfrm rot="-5680467">
            <a:off x="5995097" y="-1299159"/>
            <a:ext cx="5683394" cy="20302336"/>
            <a:chOff x="0" y="0"/>
            <a:chExt cx="1360940" cy="4861578"/>
          </a:xfrm>
        </p:grpSpPr>
        <p:sp>
          <p:nvSpPr>
            <p:cNvPr id="7" name="Freeform 7"/>
            <p:cNvSpPr/>
            <p:nvPr/>
          </p:nvSpPr>
          <p:spPr>
            <a:xfrm>
              <a:off x="0" y="0"/>
              <a:ext cx="1360940" cy="4861578"/>
            </a:xfrm>
            <a:custGeom>
              <a:avLst/>
              <a:gdLst/>
              <a:ahLst/>
              <a:cxnLst/>
              <a:rect l="l" t="t" r="r" b="b"/>
              <a:pathLst>
                <a:path w="1360940" h="4861578">
                  <a:moveTo>
                    <a:pt x="0" y="0"/>
                  </a:moveTo>
                  <a:lnTo>
                    <a:pt x="1360940" y="0"/>
                  </a:lnTo>
                  <a:lnTo>
                    <a:pt x="1360940" y="4861578"/>
                  </a:lnTo>
                  <a:lnTo>
                    <a:pt x="0" y="4861578"/>
                  </a:lnTo>
                  <a:close/>
                </a:path>
              </a:pathLst>
            </a:custGeom>
            <a:gradFill rotWithShape="1">
              <a:gsLst>
                <a:gs pos="0">
                  <a:srgbClr val="230944">
                    <a:alpha val="100000"/>
                  </a:srgbClr>
                </a:gs>
                <a:gs pos="50000">
                  <a:srgbClr val="421A75">
                    <a:alpha val="69500"/>
                  </a:srgbClr>
                </a:gs>
                <a:gs pos="100000">
                  <a:srgbClr val="421A75">
                    <a:alpha val="0"/>
                  </a:srgbClr>
                </a:gs>
              </a:gsLst>
              <a:lin ang="0"/>
            </a:gradFill>
            <a:ln cap="sq">
              <a:noFill/>
              <a:prstDash val="solid"/>
              <a:miter/>
            </a:ln>
          </p:spPr>
          <p:txBody>
            <a:bodyPr/>
            <a:lstStyle/>
            <a:p>
              <a:endParaRPr lang="es-CO"/>
            </a:p>
          </p:txBody>
        </p:sp>
        <p:sp>
          <p:nvSpPr>
            <p:cNvPr id="8" name="TextBox 8"/>
            <p:cNvSpPr txBox="1"/>
            <p:nvPr/>
          </p:nvSpPr>
          <p:spPr>
            <a:xfrm>
              <a:off x="0" y="-9525"/>
              <a:ext cx="1360940" cy="4871103"/>
            </a:xfrm>
            <a:prstGeom prst="rect">
              <a:avLst/>
            </a:prstGeom>
          </p:spPr>
          <p:txBody>
            <a:bodyPr lIns="6305" tIns="6305" rIns="6305" bIns="6305" rtlCol="0" anchor="ctr"/>
            <a:lstStyle/>
            <a:p>
              <a:pPr marL="0" lvl="0" indent="0" algn="ctr">
                <a:lnSpc>
                  <a:spcPts val="337"/>
                </a:lnSpc>
                <a:spcBef>
                  <a:spcPct val="0"/>
                </a:spcBef>
              </a:pPr>
              <a:endParaRPr/>
            </a:p>
          </p:txBody>
        </p:sp>
      </p:grpSp>
      <p:grpSp>
        <p:nvGrpSpPr>
          <p:cNvPr id="9" name="Group 9"/>
          <p:cNvGrpSpPr/>
          <p:nvPr/>
        </p:nvGrpSpPr>
        <p:grpSpPr>
          <a:xfrm rot="-5680467">
            <a:off x="6147497" y="-1146759"/>
            <a:ext cx="5683394" cy="20302336"/>
            <a:chOff x="0" y="0"/>
            <a:chExt cx="1360940" cy="4861578"/>
          </a:xfrm>
        </p:grpSpPr>
        <p:sp>
          <p:nvSpPr>
            <p:cNvPr id="10" name="Freeform 10"/>
            <p:cNvSpPr/>
            <p:nvPr/>
          </p:nvSpPr>
          <p:spPr>
            <a:xfrm>
              <a:off x="0" y="0"/>
              <a:ext cx="1360940" cy="4861578"/>
            </a:xfrm>
            <a:custGeom>
              <a:avLst/>
              <a:gdLst/>
              <a:ahLst/>
              <a:cxnLst/>
              <a:rect l="l" t="t" r="r" b="b"/>
              <a:pathLst>
                <a:path w="1360940" h="4861578">
                  <a:moveTo>
                    <a:pt x="0" y="0"/>
                  </a:moveTo>
                  <a:lnTo>
                    <a:pt x="1360940" y="0"/>
                  </a:lnTo>
                  <a:lnTo>
                    <a:pt x="1360940" y="4861578"/>
                  </a:lnTo>
                  <a:lnTo>
                    <a:pt x="0" y="4861578"/>
                  </a:lnTo>
                  <a:close/>
                </a:path>
              </a:pathLst>
            </a:custGeom>
            <a:gradFill rotWithShape="1">
              <a:gsLst>
                <a:gs pos="0">
                  <a:srgbClr val="230944">
                    <a:alpha val="100000"/>
                  </a:srgbClr>
                </a:gs>
                <a:gs pos="50000">
                  <a:srgbClr val="421A75">
                    <a:alpha val="69500"/>
                  </a:srgbClr>
                </a:gs>
                <a:gs pos="100000">
                  <a:srgbClr val="421A75">
                    <a:alpha val="0"/>
                  </a:srgbClr>
                </a:gs>
              </a:gsLst>
              <a:lin ang="0"/>
            </a:gradFill>
            <a:ln cap="sq">
              <a:noFill/>
              <a:prstDash val="solid"/>
              <a:miter/>
            </a:ln>
          </p:spPr>
          <p:txBody>
            <a:bodyPr/>
            <a:lstStyle/>
            <a:p>
              <a:endParaRPr lang="es-CO"/>
            </a:p>
          </p:txBody>
        </p:sp>
        <p:sp>
          <p:nvSpPr>
            <p:cNvPr id="11" name="TextBox 11"/>
            <p:cNvSpPr txBox="1"/>
            <p:nvPr/>
          </p:nvSpPr>
          <p:spPr>
            <a:xfrm>
              <a:off x="0" y="-9525"/>
              <a:ext cx="1360940" cy="4871103"/>
            </a:xfrm>
            <a:prstGeom prst="rect">
              <a:avLst/>
            </a:prstGeom>
          </p:spPr>
          <p:txBody>
            <a:bodyPr lIns="6305" tIns="6305" rIns="6305" bIns="6305" rtlCol="0" anchor="ctr"/>
            <a:lstStyle/>
            <a:p>
              <a:pPr marL="0" lvl="0" indent="0" algn="ctr">
                <a:lnSpc>
                  <a:spcPts val="337"/>
                </a:lnSpc>
                <a:spcBef>
                  <a:spcPct val="0"/>
                </a:spcBef>
              </a:pPr>
              <a:endParaRPr/>
            </a:p>
          </p:txBody>
        </p:sp>
      </p:grpSp>
      <p:sp>
        <p:nvSpPr>
          <p:cNvPr id="12" name="Freeform 12"/>
          <p:cNvSpPr/>
          <p:nvPr/>
        </p:nvSpPr>
        <p:spPr>
          <a:xfrm>
            <a:off x="10946997" y="7951320"/>
            <a:ext cx="6312303" cy="1306980"/>
          </a:xfrm>
          <a:custGeom>
            <a:avLst/>
            <a:gdLst/>
            <a:ahLst/>
            <a:cxnLst/>
            <a:rect l="l" t="t" r="r" b="b"/>
            <a:pathLst>
              <a:path w="6312303" h="1306980">
                <a:moveTo>
                  <a:pt x="0" y="0"/>
                </a:moveTo>
                <a:lnTo>
                  <a:pt x="6312303" y="0"/>
                </a:lnTo>
                <a:lnTo>
                  <a:pt x="6312303" y="1306980"/>
                </a:lnTo>
                <a:lnTo>
                  <a:pt x="0" y="1306980"/>
                </a:lnTo>
                <a:lnTo>
                  <a:pt x="0" y="0"/>
                </a:lnTo>
                <a:close/>
              </a:path>
            </a:pathLst>
          </a:custGeom>
          <a:blipFill>
            <a:blip r:embed="rId6"/>
            <a:stretch>
              <a:fillRect t="-25857" r="-3278" b="-23440"/>
            </a:stretch>
          </a:blipFill>
        </p:spPr>
        <p:txBody>
          <a:bodyPr/>
          <a:lstStyle/>
          <a:p>
            <a:endParaRPr lang="es-CO"/>
          </a:p>
        </p:txBody>
      </p:sp>
      <p:sp>
        <p:nvSpPr>
          <p:cNvPr id="13" name="TextBox 13"/>
          <p:cNvSpPr txBox="1"/>
          <p:nvPr/>
        </p:nvSpPr>
        <p:spPr>
          <a:xfrm>
            <a:off x="10314085" y="1941918"/>
            <a:ext cx="7361069" cy="2761465"/>
          </a:xfrm>
          <a:prstGeom prst="rect">
            <a:avLst/>
          </a:prstGeom>
        </p:spPr>
        <p:txBody>
          <a:bodyPr lIns="0" tIns="0" rIns="0" bIns="0" rtlCol="0" anchor="t">
            <a:spAutoFit/>
          </a:bodyPr>
          <a:lstStyle/>
          <a:p>
            <a:pPr algn="just">
              <a:lnSpc>
                <a:spcPts val="11060"/>
              </a:lnSpc>
              <a:spcBef>
                <a:spcPct val="0"/>
              </a:spcBef>
            </a:pPr>
            <a:r>
              <a:rPr lang="en-US" sz="7900" b="1" dirty="0">
                <a:solidFill>
                  <a:srgbClr val="F4D73B"/>
                </a:solidFill>
                <a:latin typeface="Fira Sans Bold"/>
                <a:ea typeface="Fira Sans Bold"/>
                <a:cs typeface="Fira Sans Bold"/>
                <a:sym typeface="Fira Sans Bold"/>
              </a:rPr>
              <a:t>“Ponte la 10 </a:t>
            </a:r>
            <a:r>
              <a:rPr lang="en-US" sz="7900" b="1" dirty="0" err="1">
                <a:solidFill>
                  <a:srgbClr val="F4D73B"/>
                </a:solidFill>
                <a:latin typeface="Fira Sans Bold"/>
                <a:ea typeface="Fira Sans Bold"/>
                <a:cs typeface="Fira Sans Bold"/>
                <a:sym typeface="Fira Sans Bold"/>
              </a:rPr>
              <a:t>por</a:t>
            </a:r>
            <a:r>
              <a:rPr lang="en-US" sz="7900" b="1" dirty="0">
                <a:solidFill>
                  <a:srgbClr val="F4D73B"/>
                </a:solidFill>
                <a:latin typeface="Fira Sans Bold"/>
                <a:ea typeface="Fira Sans Bold"/>
                <a:cs typeface="Fira Sans Bold"/>
                <a:sym typeface="Fira Sans Bold"/>
              </a:rPr>
              <a:t> la UAM”</a:t>
            </a:r>
          </a:p>
        </p:txBody>
      </p:sp>
      <p:sp>
        <p:nvSpPr>
          <p:cNvPr id="14" name="TextBox 14"/>
          <p:cNvSpPr txBox="1"/>
          <p:nvPr/>
        </p:nvSpPr>
        <p:spPr>
          <a:xfrm>
            <a:off x="10382061" y="4929466"/>
            <a:ext cx="6316388" cy="1099894"/>
          </a:xfrm>
          <a:prstGeom prst="rect">
            <a:avLst/>
          </a:prstGeom>
        </p:spPr>
        <p:txBody>
          <a:bodyPr lIns="0" tIns="0" rIns="0" bIns="0" rtlCol="0" anchor="t">
            <a:spAutoFit/>
          </a:bodyPr>
          <a:lstStyle/>
          <a:p>
            <a:pPr algn="l">
              <a:lnSpc>
                <a:spcPts val="4480"/>
              </a:lnSpc>
              <a:spcBef>
                <a:spcPct val="0"/>
              </a:spcBef>
            </a:pPr>
            <a:r>
              <a:rPr lang="en-US" sz="3200" dirty="0" err="1">
                <a:solidFill>
                  <a:srgbClr val="F4D73B"/>
                </a:solidFill>
                <a:latin typeface="olivier"/>
                <a:ea typeface="olivier"/>
                <a:cs typeface="olivier"/>
                <a:sym typeface="olivier"/>
              </a:rPr>
              <a:t>Estrategia</a:t>
            </a:r>
            <a:r>
              <a:rPr lang="en-US" sz="3200" dirty="0">
                <a:solidFill>
                  <a:srgbClr val="F4D73B"/>
                </a:solidFill>
                <a:latin typeface="olivier"/>
                <a:ea typeface="olivier"/>
                <a:cs typeface="olivier"/>
                <a:sym typeface="olivier"/>
              </a:rPr>
              <a:t> de </a:t>
            </a:r>
            <a:r>
              <a:rPr lang="en-US" sz="3200" dirty="0" err="1">
                <a:solidFill>
                  <a:srgbClr val="F4D73B"/>
                </a:solidFill>
                <a:latin typeface="olivier"/>
                <a:ea typeface="olivier"/>
                <a:cs typeface="olivier"/>
                <a:sym typeface="olivier"/>
              </a:rPr>
              <a:t>sensibilización</a:t>
            </a:r>
            <a:r>
              <a:rPr lang="en-US" sz="3200" dirty="0">
                <a:solidFill>
                  <a:srgbClr val="F4D73B"/>
                </a:solidFill>
                <a:latin typeface="olivier"/>
                <a:ea typeface="olivier"/>
                <a:cs typeface="olivier"/>
                <a:sym typeface="olivier"/>
              </a:rPr>
              <a:t> y </a:t>
            </a:r>
            <a:r>
              <a:rPr lang="en-US" sz="3200" dirty="0" err="1">
                <a:solidFill>
                  <a:srgbClr val="F4D73B"/>
                </a:solidFill>
                <a:latin typeface="olivier"/>
                <a:ea typeface="olivier"/>
                <a:cs typeface="olivier"/>
                <a:sym typeface="olivier"/>
              </a:rPr>
              <a:t>vinculación</a:t>
            </a:r>
            <a:r>
              <a:rPr lang="en-US" sz="3200" dirty="0">
                <a:solidFill>
                  <a:srgbClr val="F4D73B"/>
                </a:solidFill>
                <a:latin typeface="olivier"/>
                <a:ea typeface="olivier"/>
                <a:cs typeface="olivier"/>
                <a:sym typeface="olivier"/>
              </a:rPr>
              <a:t> interna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21A75"/>
        </a:solidFill>
        <a:effectLst/>
      </p:bgPr>
    </p:bg>
    <p:spTree>
      <p:nvGrpSpPr>
        <p:cNvPr id="1" name=""/>
        <p:cNvGrpSpPr/>
        <p:nvPr/>
      </p:nvGrpSpPr>
      <p:grpSpPr>
        <a:xfrm>
          <a:off x="0" y="0"/>
          <a:ext cx="0" cy="0"/>
          <a:chOff x="0" y="0"/>
          <a:chExt cx="0" cy="0"/>
        </a:xfrm>
      </p:grpSpPr>
      <p:sp>
        <p:nvSpPr>
          <p:cNvPr id="2" name="Freeform 2"/>
          <p:cNvSpPr/>
          <p:nvPr/>
        </p:nvSpPr>
        <p:spPr>
          <a:xfrm>
            <a:off x="61030" y="0"/>
            <a:ext cx="18226970" cy="10287000"/>
          </a:xfrm>
          <a:custGeom>
            <a:avLst/>
            <a:gdLst/>
            <a:ahLst/>
            <a:cxnLst/>
            <a:rect l="l" t="t" r="r" b="b"/>
            <a:pathLst>
              <a:path w="18226970" h="10287000">
                <a:moveTo>
                  <a:pt x="0" y="0"/>
                </a:moveTo>
                <a:lnTo>
                  <a:pt x="18226970" y="0"/>
                </a:lnTo>
                <a:lnTo>
                  <a:pt x="18226970" y="10287000"/>
                </a:lnTo>
                <a:lnTo>
                  <a:pt x="0" y="10287000"/>
                </a:lnTo>
                <a:lnTo>
                  <a:pt x="0" y="0"/>
                </a:lnTo>
                <a:close/>
              </a:path>
            </a:pathLst>
          </a:custGeom>
          <a:blipFill>
            <a:blip r:embed="rId2">
              <a:alphaModFix amt="9999"/>
            </a:blip>
            <a:stretch>
              <a:fillRect l="-5327" t="-14055" r="-13187" b="-25851"/>
            </a:stretch>
          </a:blipFill>
        </p:spPr>
        <p:txBody>
          <a:bodyPr/>
          <a:lstStyle/>
          <a:p>
            <a:endParaRPr lang="es-CO"/>
          </a:p>
        </p:txBody>
      </p:sp>
      <p:sp>
        <p:nvSpPr>
          <p:cNvPr id="3" name="Freeform 3"/>
          <p:cNvSpPr/>
          <p:nvPr/>
        </p:nvSpPr>
        <p:spPr>
          <a:xfrm>
            <a:off x="9534403" y="-98004"/>
            <a:ext cx="10691080" cy="11323144"/>
          </a:xfrm>
          <a:custGeom>
            <a:avLst/>
            <a:gdLst/>
            <a:ahLst/>
            <a:cxnLst/>
            <a:rect l="l" t="t" r="r" b="b"/>
            <a:pathLst>
              <a:path w="10691080" h="11323144">
                <a:moveTo>
                  <a:pt x="0" y="0"/>
                </a:moveTo>
                <a:lnTo>
                  <a:pt x="10691079" y="0"/>
                </a:lnTo>
                <a:lnTo>
                  <a:pt x="10691079" y="11323143"/>
                </a:lnTo>
                <a:lnTo>
                  <a:pt x="0" y="11323143"/>
                </a:lnTo>
                <a:lnTo>
                  <a:pt x="0" y="0"/>
                </a:lnTo>
                <a:close/>
              </a:path>
            </a:pathLst>
          </a:custGeom>
          <a:blipFill>
            <a:blip r:embed="rId3"/>
            <a:stretch>
              <a:fillRect l="-9451" r="-1212" b="-4486"/>
            </a:stretch>
          </a:blipFill>
        </p:spPr>
        <p:txBody>
          <a:bodyPr/>
          <a:lstStyle/>
          <a:p>
            <a:endParaRPr lang="es-CO"/>
          </a:p>
        </p:txBody>
      </p:sp>
      <p:sp>
        <p:nvSpPr>
          <p:cNvPr id="4" name="Freeform 4"/>
          <p:cNvSpPr/>
          <p:nvPr/>
        </p:nvSpPr>
        <p:spPr>
          <a:xfrm rot="-6485701">
            <a:off x="-5971224" y="-6160886"/>
            <a:ext cx="11942448" cy="9230243"/>
          </a:xfrm>
          <a:custGeom>
            <a:avLst/>
            <a:gdLst/>
            <a:ahLst/>
            <a:cxnLst/>
            <a:rect l="l" t="t" r="r" b="b"/>
            <a:pathLst>
              <a:path w="11942448" h="9230243">
                <a:moveTo>
                  <a:pt x="0" y="0"/>
                </a:moveTo>
                <a:lnTo>
                  <a:pt x="11942448" y="0"/>
                </a:lnTo>
                <a:lnTo>
                  <a:pt x="11942448" y="9230243"/>
                </a:lnTo>
                <a:lnTo>
                  <a:pt x="0" y="9230243"/>
                </a:lnTo>
                <a:lnTo>
                  <a:pt x="0" y="0"/>
                </a:lnTo>
                <a:close/>
              </a:path>
            </a:pathLst>
          </a:custGeom>
          <a:blipFill>
            <a:blip r:embed="rId4">
              <a:alphaModFix amt="93000"/>
            </a:blip>
            <a:stretch>
              <a:fillRect/>
            </a:stretch>
          </a:blipFill>
        </p:spPr>
        <p:txBody>
          <a:bodyPr/>
          <a:lstStyle/>
          <a:p>
            <a:endParaRPr lang="es-CO"/>
          </a:p>
        </p:txBody>
      </p:sp>
      <p:sp>
        <p:nvSpPr>
          <p:cNvPr id="5" name="Freeform 5"/>
          <p:cNvSpPr/>
          <p:nvPr/>
        </p:nvSpPr>
        <p:spPr>
          <a:xfrm>
            <a:off x="6001588" y="819134"/>
            <a:ext cx="12638186" cy="10907983"/>
          </a:xfrm>
          <a:custGeom>
            <a:avLst/>
            <a:gdLst/>
            <a:ahLst/>
            <a:cxnLst/>
            <a:rect l="l" t="t" r="r" b="b"/>
            <a:pathLst>
              <a:path w="12638186" h="10907983">
                <a:moveTo>
                  <a:pt x="0" y="0"/>
                </a:moveTo>
                <a:lnTo>
                  <a:pt x="12638187" y="0"/>
                </a:lnTo>
                <a:lnTo>
                  <a:pt x="12638187" y="10907983"/>
                </a:lnTo>
                <a:lnTo>
                  <a:pt x="0" y="10907983"/>
                </a:lnTo>
                <a:lnTo>
                  <a:pt x="0" y="0"/>
                </a:lnTo>
                <a:close/>
              </a:path>
            </a:pathLst>
          </a:custGeom>
          <a:blipFill>
            <a:blip r:embed="rId5">
              <a:alphaModFix amt="96000"/>
            </a:blip>
            <a:stretch>
              <a:fillRect l="-16517" t="-2020" r="-15645"/>
            </a:stretch>
          </a:blipFill>
        </p:spPr>
        <p:txBody>
          <a:bodyPr/>
          <a:lstStyle/>
          <a:p>
            <a:endParaRPr lang="es-CO"/>
          </a:p>
        </p:txBody>
      </p:sp>
      <p:grpSp>
        <p:nvGrpSpPr>
          <p:cNvPr id="6" name="Group 6"/>
          <p:cNvGrpSpPr/>
          <p:nvPr/>
        </p:nvGrpSpPr>
        <p:grpSpPr>
          <a:xfrm rot="-6146072">
            <a:off x="7278820" y="-1191647"/>
            <a:ext cx="4192127" cy="22855258"/>
            <a:chOff x="0" y="0"/>
            <a:chExt cx="1003843" cy="5472898"/>
          </a:xfrm>
        </p:grpSpPr>
        <p:sp>
          <p:nvSpPr>
            <p:cNvPr id="7" name="Freeform 7"/>
            <p:cNvSpPr/>
            <p:nvPr/>
          </p:nvSpPr>
          <p:spPr>
            <a:xfrm>
              <a:off x="0" y="0"/>
              <a:ext cx="1003843" cy="5472898"/>
            </a:xfrm>
            <a:custGeom>
              <a:avLst/>
              <a:gdLst/>
              <a:ahLst/>
              <a:cxnLst/>
              <a:rect l="l" t="t" r="r" b="b"/>
              <a:pathLst>
                <a:path w="1003843" h="5472898">
                  <a:moveTo>
                    <a:pt x="0" y="0"/>
                  </a:moveTo>
                  <a:lnTo>
                    <a:pt x="1003843" y="0"/>
                  </a:lnTo>
                  <a:lnTo>
                    <a:pt x="1003843" y="5472898"/>
                  </a:lnTo>
                  <a:lnTo>
                    <a:pt x="0" y="5472898"/>
                  </a:lnTo>
                  <a:close/>
                </a:path>
              </a:pathLst>
            </a:custGeom>
            <a:gradFill rotWithShape="1">
              <a:gsLst>
                <a:gs pos="0">
                  <a:srgbClr val="230944">
                    <a:alpha val="100000"/>
                  </a:srgbClr>
                </a:gs>
                <a:gs pos="50000">
                  <a:srgbClr val="421A75">
                    <a:alpha val="69500"/>
                  </a:srgbClr>
                </a:gs>
                <a:gs pos="100000">
                  <a:srgbClr val="421A75">
                    <a:alpha val="0"/>
                  </a:srgbClr>
                </a:gs>
              </a:gsLst>
              <a:lin ang="0"/>
            </a:gradFill>
            <a:ln cap="sq">
              <a:noFill/>
              <a:prstDash val="solid"/>
              <a:miter/>
            </a:ln>
          </p:spPr>
          <p:txBody>
            <a:bodyPr/>
            <a:lstStyle/>
            <a:p>
              <a:endParaRPr lang="es-CO"/>
            </a:p>
          </p:txBody>
        </p:sp>
        <p:sp>
          <p:nvSpPr>
            <p:cNvPr id="8" name="TextBox 8"/>
            <p:cNvSpPr txBox="1"/>
            <p:nvPr/>
          </p:nvSpPr>
          <p:spPr>
            <a:xfrm>
              <a:off x="0" y="-9525"/>
              <a:ext cx="1003843" cy="5482423"/>
            </a:xfrm>
            <a:prstGeom prst="rect">
              <a:avLst/>
            </a:prstGeom>
          </p:spPr>
          <p:txBody>
            <a:bodyPr lIns="6305" tIns="6305" rIns="6305" bIns="6305" rtlCol="0" anchor="ctr"/>
            <a:lstStyle/>
            <a:p>
              <a:pPr marL="0" lvl="0" indent="0" algn="ctr">
                <a:lnSpc>
                  <a:spcPts val="337"/>
                </a:lnSpc>
                <a:spcBef>
                  <a:spcPct val="0"/>
                </a:spcBef>
              </a:pPr>
              <a:endParaRPr/>
            </a:p>
          </p:txBody>
        </p:sp>
      </p:grpSp>
      <p:grpSp>
        <p:nvGrpSpPr>
          <p:cNvPr id="9" name="Group 9"/>
          <p:cNvGrpSpPr/>
          <p:nvPr/>
        </p:nvGrpSpPr>
        <p:grpSpPr>
          <a:xfrm rot="3667720">
            <a:off x="1359782" y="-5392017"/>
            <a:ext cx="4922020" cy="12092081"/>
            <a:chOff x="0" y="0"/>
            <a:chExt cx="1178622" cy="2895558"/>
          </a:xfrm>
        </p:grpSpPr>
        <p:sp>
          <p:nvSpPr>
            <p:cNvPr id="10" name="Freeform 10"/>
            <p:cNvSpPr/>
            <p:nvPr/>
          </p:nvSpPr>
          <p:spPr>
            <a:xfrm>
              <a:off x="0" y="0"/>
              <a:ext cx="1178622" cy="2895558"/>
            </a:xfrm>
            <a:custGeom>
              <a:avLst/>
              <a:gdLst/>
              <a:ahLst/>
              <a:cxnLst/>
              <a:rect l="l" t="t" r="r" b="b"/>
              <a:pathLst>
                <a:path w="1178622" h="2895558">
                  <a:moveTo>
                    <a:pt x="0" y="0"/>
                  </a:moveTo>
                  <a:lnTo>
                    <a:pt x="1178622" y="0"/>
                  </a:lnTo>
                  <a:lnTo>
                    <a:pt x="1178622" y="2895558"/>
                  </a:lnTo>
                  <a:lnTo>
                    <a:pt x="0" y="2895558"/>
                  </a:lnTo>
                  <a:close/>
                </a:path>
              </a:pathLst>
            </a:custGeom>
            <a:gradFill rotWithShape="1">
              <a:gsLst>
                <a:gs pos="0">
                  <a:srgbClr val="230944">
                    <a:alpha val="100000"/>
                  </a:srgbClr>
                </a:gs>
                <a:gs pos="50000">
                  <a:srgbClr val="421A75">
                    <a:alpha val="69500"/>
                  </a:srgbClr>
                </a:gs>
                <a:gs pos="100000">
                  <a:srgbClr val="421A75">
                    <a:alpha val="0"/>
                  </a:srgbClr>
                </a:gs>
              </a:gsLst>
              <a:lin ang="0"/>
            </a:gradFill>
            <a:ln cap="sq">
              <a:noFill/>
              <a:prstDash val="solid"/>
              <a:miter/>
            </a:ln>
          </p:spPr>
          <p:txBody>
            <a:bodyPr/>
            <a:lstStyle/>
            <a:p>
              <a:endParaRPr lang="es-CO"/>
            </a:p>
          </p:txBody>
        </p:sp>
        <p:sp>
          <p:nvSpPr>
            <p:cNvPr id="11" name="TextBox 11"/>
            <p:cNvSpPr txBox="1"/>
            <p:nvPr/>
          </p:nvSpPr>
          <p:spPr>
            <a:xfrm>
              <a:off x="0" y="-9525"/>
              <a:ext cx="1178622" cy="2905083"/>
            </a:xfrm>
            <a:prstGeom prst="rect">
              <a:avLst/>
            </a:prstGeom>
          </p:spPr>
          <p:txBody>
            <a:bodyPr lIns="6305" tIns="6305" rIns="6305" bIns="6305" rtlCol="0" anchor="ctr"/>
            <a:lstStyle/>
            <a:p>
              <a:pPr marL="0" lvl="0" indent="0" algn="ctr">
                <a:lnSpc>
                  <a:spcPts val="337"/>
                </a:lnSpc>
                <a:spcBef>
                  <a:spcPct val="0"/>
                </a:spcBef>
              </a:pPr>
              <a:endParaRPr/>
            </a:p>
          </p:txBody>
        </p:sp>
      </p:grpSp>
      <p:sp>
        <p:nvSpPr>
          <p:cNvPr id="12" name="Freeform 12"/>
          <p:cNvSpPr/>
          <p:nvPr/>
        </p:nvSpPr>
        <p:spPr>
          <a:xfrm>
            <a:off x="14170711" y="8891951"/>
            <a:ext cx="3415967" cy="732699"/>
          </a:xfrm>
          <a:custGeom>
            <a:avLst/>
            <a:gdLst/>
            <a:ahLst/>
            <a:cxnLst/>
            <a:rect l="l" t="t" r="r" b="b"/>
            <a:pathLst>
              <a:path w="3415967" h="732699">
                <a:moveTo>
                  <a:pt x="0" y="0"/>
                </a:moveTo>
                <a:lnTo>
                  <a:pt x="3415966" y="0"/>
                </a:lnTo>
                <a:lnTo>
                  <a:pt x="3415966" y="732698"/>
                </a:lnTo>
                <a:lnTo>
                  <a:pt x="0" y="732698"/>
                </a:lnTo>
                <a:lnTo>
                  <a:pt x="0" y="0"/>
                </a:lnTo>
                <a:close/>
              </a:path>
            </a:pathLst>
          </a:custGeom>
          <a:blipFill>
            <a:blip r:embed="rId6"/>
            <a:stretch>
              <a:fillRect l="-3593" t="-25857" r="-3396" b="-23440"/>
            </a:stretch>
          </a:blipFill>
        </p:spPr>
        <p:txBody>
          <a:bodyPr/>
          <a:lstStyle/>
          <a:p>
            <a:endParaRPr lang="es-CO"/>
          </a:p>
        </p:txBody>
      </p:sp>
      <p:sp>
        <p:nvSpPr>
          <p:cNvPr id="13" name="TextBox 13"/>
          <p:cNvSpPr txBox="1"/>
          <p:nvPr/>
        </p:nvSpPr>
        <p:spPr>
          <a:xfrm>
            <a:off x="1028700" y="3719036"/>
            <a:ext cx="6688108" cy="5197513"/>
          </a:xfrm>
          <a:prstGeom prst="rect">
            <a:avLst/>
          </a:prstGeom>
        </p:spPr>
        <p:txBody>
          <a:bodyPr lIns="0" tIns="0" rIns="0" bIns="0" rtlCol="0" anchor="t">
            <a:spAutoFit/>
          </a:bodyPr>
          <a:lstStyle/>
          <a:p>
            <a:pPr algn="l">
              <a:lnSpc>
                <a:spcPts val="3165"/>
              </a:lnSpc>
            </a:pPr>
            <a:r>
              <a:rPr lang="en-US" sz="2261" dirty="0" err="1">
                <a:solidFill>
                  <a:srgbClr val="F4D73B"/>
                </a:solidFill>
                <a:latin typeface="Open Sans"/>
                <a:ea typeface="Open Sans"/>
                <a:cs typeface="Open Sans"/>
                <a:sym typeface="Open Sans"/>
              </a:rPr>
              <a:t>Acciones</a:t>
            </a:r>
            <a:endParaRPr lang="en-US" sz="2261" dirty="0">
              <a:solidFill>
                <a:srgbClr val="F4D73B"/>
              </a:solidFill>
              <a:latin typeface="Open Sans"/>
              <a:ea typeface="Open Sans"/>
              <a:cs typeface="Open Sans"/>
              <a:sym typeface="Open Sans"/>
            </a:endParaRPr>
          </a:p>
          <a:p>
            <a:pPr algn="l">
              <a:lnSpc>
                <a:spcPts val="2465"/>
              </a:lnSpc>
              <a:spcBef>
                <a:spcPct val="0"/>
              </a:spcBef>
            </a:pPr>
            <a:endParaRPr lang="en-US" sz="2261" dirty="0">
              <a:solidFill>
                <a:schemeClr val="bg1"/>
              </a:solidFill>
              <a:latin typeface="Open Sans"/>
              <a:ea typeface="Open Sans"/>
              <a:cs typeface="Open Sans"/>
              <a:sym typeface="Open Sans"/>
            </a:endParaRPr>
          </a:p>
          <a:p>
            <a:pPr marL="380265" lvl="1" indent="-190132" algn="l">
              <a:lnSpc>
                <a:spcPts val="2465"/>
              </a:lnSpc>
              <a:buFont typeface="Arial"/>
              <a:buChar char="•"/>
            </a:pP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Presentación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en</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la Vice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Académica</a:t>
            </a: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pPr>
            <a:r>
              <a:rPr lang="en-US" sz="1761" dirty="0">
                <a:solidFill>
                  <a:schemeClr val="bg1"/>
                </a:solidFill>
                <a:latin typeface="Open Sans"/>
                <a:ea typeface="Open Sans"/>
                <a:cs typeface="Open Sans"/>
                <a:sym typeface="Open Sans"/>
              </a:rPr>
              <a:t>       </a:t>
            </a:r>
          </a:p>
          <a:p>
            <a:pPr algn="l">
              <a:lnSpc>
                <a:spcPts val="2465"/>
              </a:lnSpc>
            </a:pPr>
            <a:endParaRPr lang="en-US" sz="1761" dirty="0">
              <a:solidFill>
                <a:schemeClr val="bg1"/>
              </a:solidFill>
              <a:latin typeface="Open Sans"/>
              <a:ea typeface="Open Sans"/>
              <a:cs typeface="Open Sans"/>
              <a:sym typeface="Open Sans"/>
            </a:endParaRPr>
          </a:p>
          <a:p>
            <a:pPr marL="380265" lvl="1" indent="-190132" algn="l">
              <a:lnSpc>
                <a:spcPts val="2465"/>
              </a:lnSpc>
              <a:buFont typeface="Arial"/>
              <a:buChar char="•"/>
            </a:pP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Videos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cortos</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del Rector y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Vicerrectores</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explicando</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la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estrategia</a:t>
            </a: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pP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pP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marL="380265" lvl="1" indent="-190132" algn="l">
              <a:lnSpc>
                <a:spcPts val="2465"/>
              </a:lnSpc>
              <a:buFont typeface="Arial"/>
              <a:buChar char="•"/>
            </a:pP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Piezas</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gráficas</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para redes y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correos</a:t>
            </a: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pP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pPr>
            <a:endPar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endParaRPr>
          </a:p>
          <a:p>
            <a:pPr marL="380265" lvl="1" indent="-190132" algn="l">
              <a:lnSpc>
                <a:spcPts val="2465"/>
              </a:lnSpc>
              <a:buFont typeface="Arial"/>
              <a:buChar char="•"/>
            </a:pP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a:solidFill>
                  <a:schemeClr val="bg1"/>
                </a:solidFill>
                <a:latin typeface="Open Sans"/>
                <a:ea typeface="Open Sans"/>
                <a:cs typeface="Open Sans"/>
                <a:sym typeface="Open Sans"/>
              </a:rPr>
              <a:t>     </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Evento</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virtual de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lanzamiento</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cort</a:t>
            </a:r>
            <a:r>
              <a:rPr lang="en-US" sz="1761" dirty="0" err="1">
                <a:solidFill>
                  <a:schemeClr val="bg1"/>
                </a:solidFill>
                <a:latin typeface="Open Sans"/>
                <a:ea typeface="Open Sans"/>
                <a:cs typeface="Open Sans"/>
                <a:sym typeface="Open Sans"/>
              </a:rPr>
              <a:t>o</a:t>
            </a:r>
            <a:r>
              <a:rPr lang="en-US" sz="1761" dirty="0">
                <a:solidFill>
                  <a:schemeClr val="bg1"/>
                </a:solidFill>
                <a:latin typeface="Open Sans"/>
                <a:ea typeface="Open Sans"/>
                <a:cs typeface="Open Sans"/>
                <a:sym typeface="Open Sans"/>
              </a:rPr>
              <a:t> </a:t>
            </a:r>
            <a:r>
              <a:rPr lang="en-US" sz="1761" dirty="0" err="1">
                <a:solidFill>
                  <a:srgbClr val="FFFFFF"/>
                </a:solidFill>
                <a:latin typeface="Open Sans"/>
                <a:ea typeface="Open Sans"/>
                <a:cs typeface="Open Sans"/>
                <a:sym typeface="Open Sans"/>
              </a:rPr>
              <a:t>donde</a:t>
            </a:r>
            <a:r>
              <a:rPr lang="en-US" sz="1761" dirty="0">
                <a:solidFill>
                  <a:srgbClr val="FFFFFF"/>
                </a:solidFill>
                <a:latin typeface="Open Sans"/>
                <a:ea typeface="Open Sans"/>
                <a:cs typeface="Open Sans"/>
                <a:sym typeface="Open Sans"/>
              </a:rPr>
              <a:t> se</a:t>
            </a:r>
            <a:r>
              <a:rPr lang="en-US" sz="1761" dirty="0">
                <a:solidFill>
                  <a:srgbClr val="F4D73B"/>
                </a:solidFill>
                <a:latin typeface="Open Sans"/>
                <a:ea typeface="Open Sans"/>
                <a:cs typeface="Open Sans"/>
                <a:sym typeface="Open Sans"/>
              </a:rPr>
              <a:t> </a:t>
            </a:r>
            <a:r>
              <a:rPr lang="en-US" sz="1761" dirty="0" err="1">
                <a:solidFill>
                  <a:srgbClr val="FFFFFF"/>
                </a:solidFill>
                <a:latin typeface="Open Sans"/>
                <a:ea typeface="Open Sans"/>
                <a:cs typeface="Open Sans"/>
                <a:sym typeface="Open Sans"/>
              </a:rPr>
              <a:t>presentara</a:t>
            </a:r>
            <a:r>
              <a:rPr lang="en-US" sz="1761" dirty="0">
                <a:solidFill>
                  <a:srgbClr val="F4D73B"/>
                </a:solidFill>
                <a:latin typeface="Open Sans"/>
                <a:ea typeface="Open Sans"/>
                <a:cs typeface="Open Sans"/>
                <a:sym typeface="Open Sans"/>
              </a:rPr>
              <a:t> "Universidad a </a:t>
            </a:r>
            <a:r>
              <a:rPr lang="en-US" sz="1761" dirty="0" err="1">
                <a:solidFill>
                  <a:srgbClr val="F4D73B"/>
                </a:solidFill>
                <a:latin typeface="Open Sans"/>
                <a:ea typeface="Open Sans"/>
                <a:cs typeface="Open Sans"/>
                <a:sym typeface="Open Sans"/>
              </a:rPr>
              <a:t>tu</a:t>
            </a:r>
            <a:r>
              <a:rPr lang="en-US" sz="1761" dirty="0">
                <a:solidFill>
                  <a:srgbClr val="F4D73B"/>
                </a:solidFill>
                <a:latin typeface="Open Sans"/>
                <a:ea typeface="Open Sans"/>
                <a:cs typeface="Open Sans"/>
                <a:sym typeface="Open Sans"/>
              </a:rPr>
              <a:t> </a:t>
            </a:r>
            <a:r>
              <a:rPr lang="en-US" sz="1761" dirty="0" err="1">
                <a:solidFill>
                  <a:srgbClr val="F4D73B"/>
                </a:solidFill>
                <a:latin typeface="Open Sans"/>
                <a:ea typeface="Open Sans"/>
                <a:cs typeface="Open Sans"/>
                <a:sym typeface="Open Sans"/>
              </a:rPr>
              <a:t>Medida</a:t>
            </a:r>
            <a:r>
              <a:rPr lang="en-US" sz="1761" dirty="0">
                <a:solidFill>
                  <a:srgbClr val="F4D73B"/>
                </a:solidFill>
                <a:latin typeface="Open Sans"/>
                <a:ea typeface="Open Sans"/>
                <a:cs typeface="Open Sans"/>
                <a:sym typeface="Open Sans"/>
              </a:rPr>
              <a:t>"</a:t>
            </a:r>
          </a:p>
          <a:p>
            <a:pPr algn="l">
              <a:lnSpc>
                <a:spcPts val="2465"/>
              </a:lnSpc>
            </a:pPr>
            <a:endParaRPr lang="en-US" sz="1761" dirty="0">
              <a:solidFill>
                <a:srgbClr val="F4D73B"/>
              </a:solidFill>
              <a:latin typeface="Open Sans"/>
              <a:ea typeface="Open Sans"/>
              <a:cs typeface="Open Sans"/>
              <a:sym typeface="Open Sans"/>
            </a:endParaRPr>
          </a:p>
          <a:p>
            <a:pPr algn="l">
              <a:lnSpc>
                <a:spcPts val="2465"/>
              </a:lnSpc>
              <a:spcBef>
                <a:spcPct val="0"/>
              </a:spcBef>
            </a:pPr>
            <a:endParaRPr lang="en-US" sz="1761" dirty="0">
              <a:solidFill>
                <a:srgbClr val="F4D73B"/>
              </a:solidFill>
              <a:latin typeface="Open Sans"/>
              <a:ea typeface="Open Sans"/>
              <a:cs typeface="Open Sans"/>
              <a:sym typeface="Open Sans"/>
            </a:endParaRPr>
          </a:p>
        </p:txBody>
      </p:sp>
      <p:sp>
        <p:nvSpPr>
          <p:cNvPr id="14" name="Freeform 14"/>
          <p:cNvSpPr/>
          <p:nvPr/>
        </p:nvSpPr>
        <p:spPr>
          <a:xfrm>
            <a:off x="1523480" y="5274561"/>
            <a:ext cx="362648" cy="362648"/>
          </a:xfrm>
          <a:custGeom>
            <a:avLst/>
            <a:gdLst/>
            <a:ahLst/>
            <a:cxnLst/>
            <a:rect l="l" t="t" r="r" b="b"/>
            <a:pathLst>
              <a:path w="362648" h="362648">
                <a:moveTo>
                  <a:pt x="0" y="0"/>
                </a:moveTo>
                <a:lnTo>
                  <a:pt x="362647" y="0"/>
                </a:lnTo>
                <a:lnTo>
                  <a:pt x="362647" y="362647"/>
                </a:lnTo>
                <a:lnTo>
                  <a:pt x="0" y="362647"/>
                </a:lnTo>
                <a:lnTo>
                  <a:pt x="0" y="0"/>
                </a:lnTo>
                <a:close/>
              </a:path>
            </a:pathLst>
          </a:custGeom>
          <a:blipFill>
            <a:blip r:embed="rId8"/>
            <a:stretch>
              <a:fillRect/>
            </a:stretch>
          </a:blipFill>
        </p:spPr>
        <p:txBody>
          <a:bodyPr/>
          <a:lstStyle/>
          <a:p>
            <a:endParaRPr lang="es-CO"/>
          </a:p>
        </p:txBody>
      </p:sp>
      <p:sp>
        <p:nvSpPr>
          <p:cNvPr id="15" name="Freeform 15"/>
          <p:cNvSpPr/>
          <p:nvPr/>
        </p:nvSpPr>
        <p:spPr>
          <a:xfrm>
            <a:off x="1523480" y="4407040"/>
            <a:ext cx="339934" cy="339934"/>
          </a:xfrm>
          <a:custGeom>
            <a:avLst/>
            <a:gdLst/>
            <a:ahLst/>
            <a:cxnLst/>
            <a:rect l="l" t="t" r="r" b="b"/>
            <a:pathLst>
              <a:path w="339934" h="339934">
                <a:moveTo>
                  <a:pt x="0" y="0"/>
                </a:moveTo>
                <a:lnTo>
                  <a:pt x="339934" y="0"/>
                </a:lnTo>
                <a:lnTo>
                  <a:pt x="339934" y="339934"/>
                </a:lnTo>
                <a:lnTo>
                  <a:pt x="0" y="339934"/>
                </a:lnTo>
                <a:lnTo>
                  <a:pt x="0" y="0"/>
                </a:lnTo>
                <a:close/>
              </a:path>
            </a:pathLst>
          </a:custGeom>
          <a:blipFill>
            <a:blip r:embed="rId9"/>
            <a:stretch>
              <a:fillRect/>
            </a:stretch>
          </a:blipFill>
        </p:spPr>
        <p:txBody>
          <a:bodyPr/>
          <a:lstStyle/>
          <a:p>
            <a:endParaRPr lang="es-CO"/>
          </a:p>
        </p:txBody>
      </p:sp>
      <p:sp>
        <p:nvSpPr>
          <p:cNvPr id="16" name="Freeform 16"/>
          <p:cNvSpPr/>
          <p:nvPr/>
        </p:nvSpPr>
        <p:spPr>
          <a:xfrm>
            <a:off x="1465805" y="6397289"/>
            <a:ext cx="477997" cy="477997"/>
          </a:xfrm>
          <a:custGeom>
            <a:avLst/>
            <a:gdLst/>
            <a:ahLst/>
            <a:cxnLst/>
            <a:rect l="l" t="t" r="r" b="b"/>
            <a:pathLst>
              <a:path w="477997" h="477997">
                <a:moveTo>
                  <a:pt x="0" y="0"/>
                </a:moveTo>
                <a:lnTo>
                  <a:pt x="477997" y="0"/>
                </a:lnTo>
                <a:lnTo>
                  <a:pt x="477997" y="477997"/>
                </a:lnTo>
                <a:lnTo>
                  <a:pt x="0" y="477997"/>
                </a:lnTo>
                <a:lnTo>
                  <a:pt x="0" y="0"/>
                </a:lnTo>
                <a:close/>
              </a:path>
            </a:pathLst>
          </a:custGeom>
          <a:blipFill>
            <a:blip r:embed="rId10"/>
            <a:stretch>
              <a:fillRect/>
            </a:stretch>
          </a:blipFill>
        </p:spPr>
        <p:txBody>
          <a:bodyPr/>
          <a:lstStyle/>
          <a:p>
            <a:endParaRPr lang="es-CO"/>
          </a:p>
        </p:txBody>
      </p:sp>
      <p:sp>
        <p:nvSpPr>
          <p:cNvPr id="17" name="Freeform 17"/>
          <p:cNvSpPr/>
          <p:nvPr/>
        </p:nvSpPr>
        <p:spPr>
          <a:xfrm>
            <a:off x="1465805" y="7319856"/>
            <a:ext cx="477997" cy="477997"/>
          </a:xfrm>
          <a:custGeom>
            <a:avLst/>
            <a:gdLst/>
            <a:ahLst/>
            <a:cxnLst/>
            <a:rect l="l" t="t" r="r" b="b"/>
            <a:pathLst>
              <a:path w="477997" h="477997">
                <a:moveTo>
                  <a:pt x="0" y="0"/>
                </a:moveTo>
                <a:lnTo>
                  <a:pt x="477997" y="0"/>
                </a:lnTo>
                <a:lnTo>
                  <a:pt x="477997" y="477996"/>
                </a:lnTo>
                <a:lnTo>
                  <a:pt x="0" y="477996"/>
                </a:lnTo>
                <a:lnTo>
                  <a:pt x="0" y="0"/>
                </a:lnTo>
                <a:close/>
              </a:path>
            </a:pathLst>
          </a:custGeom>
          <a:blipFill>
            <a:blip r:embed="rId11"/>
            <a:stretch>
              <a:fillRect/>
            </a:stretch>
          </a:blipFill>
        </p:spPr>
        <p:txBody>
          <a:bodyPr/>
          <a:lstStyle/>
          <a:p>
            <a:endParaRPr lang="es-CO"/>
          </a:p>
        </p:txBody>
      </p:sp>
      <p:sp>
        <p:nvSpPr>
          <p:cNvPr id="18" name="TextBox 18"/>
          <p:cNvSpPr txBox="1"/>
          <p:nvPr/>
        </p:nvSpPr>
        <p:spPr>
          <a:xfrm>
            <a:off x="1028700" y="885825"/>
            <a:ext cx="7167804" cy="2247339"/>
          </a:xfrm>
          <a:prstGeom prst="rect">
            <a:avLst/>
          </a:prstGeom>
        </p:spPr>
        <p:txBody>
          <a:bodyPr lIns="0" tIns="0" rIns="0" bIns="0" rtlCol="0" anchor="t">
            <a:spAutoFit/>
          </a:bodyPr>
          <a:lstStyle/>
          <a:p>
            <a:pPr algn="l">
              <a:lnSpc>
                <a:spcPts val="8960"/>
              </a:lnSpc>
              <a:spcBef>
                <a:spcPct val="0"/>
              </a:spcBef>
            </a:pPr>
            <a:r>
              <a:rPr lang="en-US" sz="6400">
                <a:solidFill>
                  <a:srgbClr val="F4D73B"/>
                </a:solidFill>
                <a:latin typeface="olivier"/>
                <a:ea typeface="olivier"/>
                <a:cs typeface="olivier"/>
                <a:sym typeface="olivier"/>
              </a:rPr>
              <a:t>Acciones de Comunicación Interna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21A75"/>
        </a:solidFill>
        <a:effectLst/>
      </p:bgPr>
    </p:bg>
    <p:spTree>
      <p:nvGrpSpPr>
        <p:cNvPr id="1" name=""/>
        <p:cNvGrpSpPr/>
        <p:nvPr/>
      </p:nvGrpSpPr>
      <p:grpSpPr>
        <a:xfrm>
          <a:off x="0" y="0"/>
          <a:ext cx="0" cy="0"/>
          <a:chOff x="0" y="0"/>
          <a:chExt cx="0" cy="0"/>
        </a:xfrm>
      </p:grpSpPr>
      <p:sp>
        <p:nvSpPr>
          <p:cNvPr id="2" name="Freeform 2"/>
          <p:cNvSpPr/>
          <p:nvPr/>
        </p:nvSpPr>
        <p:spPr>
          <a:xfrm flipH="1">
            <a:off x="0" y="-448415"/>
            <a:ext cx="18675892" cy="10735415"/>
          </a:xfrm>
          <a:custGeom>
            <a:avLst/>
            <a:gdLst/>
            <a:ahLst/>
            <a:cxnLst/>
            <a:rect l="l" t="t" r="r" b="b"/>
            <a:pathLst>
              <a:path w="18675892" h="10735415">
                <a:moveTo>
                  <a:pt x="18675892" y="0"/>
                </a:moveTo>
                <a:lnTo>
                  <a:pt x="0" y="0"/>
                </a:lnTo>
                <a:lnTo>
                  <a:pt x="0" y="10735415"/>
                </a:lnTo>
                <a:lnTo>
                  <a:pt x="18675892" y="10735415"/>
                </a:lnTo>
                <a:lnTo>
                  <a:pt x="18675892" y="0"/>
                </a:lnTo>
                <a:close/>
              </a:path>
            </a:pathLst>
          </a:custGeom>
          <a:blipFill>
            <a:blip r:embed="rId2">
              <a:alphaModFix amt="25000"/>
            </a:blip>
            <a:stretch>
              <a:fillRect l="-26442" t="-65028" r="-41"/>
            </a:stretch>
          </a:blipFill>
        </p:spPr>
        <p:txBody>
          <a:bodyPr/>
          <a:lstStyle/>
          <a:p>
            <a:endParaRPr lang="es-CO"/>
          </a:p>
        </p:txBody>
      </p:sp>
      <p:sp>
        <p:nvSpPr>
          <p:cNvPr id="3" name="Freeform 3"/>
          <p:cNvSpPr/>
          <p:nvPr/>
        </p:nvSpPr>
        <p:spPr>
          <a:xfrm>
            <a:off x="-2119472" y="-206567"/>
            <a:ext cx="7815872" cy="8277951"/>
          </a:xfrm>
          <a:custGeom>
            <a:avLst/>
            <a:gdLst/>
            <a:ahLst/>
            <a:cxnLst/>
            <a:rect l="l" t="t" r="r" b="b"/>
            <a:pathLst>
              <a:path w="7815872" h="8277951">
                <a:moveTo>
                  <a:pt x="0" y="0"/>
                </a:moveTo>
                <a:lnTo>
                  <a:pt x="7815872" y="0"/>
                </a:lnTo>
                <a:lnTo>
                  <a:pt x="7815872" y="8277951"/>
                </a:lnTo>
                <a:lnTo>
                  <a:pt x="0" y="8277951"/>
                </a:lnTo>
                <a:lnTo>
                  <a:pt x="0" y="0"/>
                </a:lnTo>
                <a:close/>
              </a:path>
            </a:pathLst>
          </a:custGeom>
          <a:blipFill>
            <a:blip r:embed="rId3"/>
            <a:stretch>
              <a:fillRect l="-9451" r="-1212" b="-4486"/>
            </a:stretch>
          </a:blipFill>
        </p:spPr>
        <p:txBody>
          <a:bodyPr/>
          <a:lstStyle/>
          <a:p>
            <a:endParaRPr lang="es-CO"/>
          </a:p>
        </p:txBody>
      </p:sp>
      <p:sp>
        <p:nvSpPr>
          <p:cNvPr id="4" name="Freeform 4"/>
          <p:cNvSpPr/>
          <p:nvPr/>
        </p:nvSpPr>
        <p:spPr>
          <a:xfrm>
            <a:off x="-875253" y="1296803"/>
            <a:ext cx="12039768" cy="8990197"/>
          </a:xfrm>
          <a:custGeom>
            <a:avLst/>
            <a:gdLst/>
            <a:ahLst/>
            <a:cxnLst/>
            <a:rect l="l" t="t" r="r" b="b"/>
            <a:pathLst>
              <a:path w="12039768" h="8990197">
                <a:moveTo>
                  <a:pt x="0" y="0"/>
                </a:moveTo>
                <a:lnTo>
                  <a:pt x="12039768" y="0"/>
                </a:lnTo>
                <a:lnTo>
                  <a:pt x="12039768" y="8990197"/>
                </a:lnTo>
                <a:lnTo>
                  <a:pt x="0" y="8990197"/>
                </a:lnTo>
                <a:lnTo>
                  <a:pt x="0" y="0"/>
                </a:lnTo>
                <a:close/>
              </a:path>
            </a:pathLst>
          </a:custGeom>
          <a:blipFill>
            <a:blip r:embed="rId4"/>
            <a:stretch>
              <a:fillRect l="-33425" t="-139233" r="-51896" b="-133045"/>
            </a:stretch>
          </a:blipFill>
        </p:spPr>
        <p:txBody>
          <a:bodyPr/>
          <a:lstStyle/>
          <a:p>
            <a:endParaRPr lang="es-CO"/>
          </a:p>
        </p:txBody>
      </p:sp>
      <p:grpSp>
        <p:nvGrpSpPr>
          <p:cNvPr id="5" name="Group 5"/>
          <p:cNvGrpSpPr/>
          <p:nvPr/>
        </p:nvGrpSpPr>
        <p:grpSpPr>
          <a:xfrm rot="-630804">
            <a:off x="-2077369" y="2782785"/>
            <a:ext cx="20077698" cy="9252066"/>
            <a:chOff x="0" y="0"/>
            <a:chExt cx="5287953" cy="2436758"/>
          </a:xfrm>
        </p:grpSpPr>
        <p:sp>
          <p:nvSpPr>
            <p:cNvPr id="6" name="Freeform 6"/>
            <p:cNvSpPr/>
            <p:nvPr/>
          </p:nvSpPr>
          <p:spPr>
            <a:xfrm>
              <a:off x="0" y="0"/>
              <a:ext cx="5287954" cy="2436758"/>
            </a:xfrm>
            <a:custGeom>
              <a:avLst/>
              <a:gdLst/>
              <a:ahLst/>
              <a:cxnLst/>
              <a:rect l="l" t="t" r="r" b="b"/>
              <a:pathLst>
                <a:path w="5287954" h="2436758">
                  <a:moveTo>
                    <a:pt x="0" y="0"/>
                  </a:moveTo>
                  <a:lnTo>
                    <a:pt x="5287954" y="0"/>
                  </a:lnTo>
                  <a:lnTo>
                    <a:pt x="5287954" y="2436758"/>
                  </a:lnTo>
                  <a:lnTo>
                    <a:pt x="0" y="2436758"/>
                  </a:lnTo>
                  <a:close/>
                </a:path>
              </a:pathLst>
            </a:custGeom>
            <a:gradFill rotWithShape="1">
              <a:gsLst>
                <a:gs pos="0">
                  <a:srgbClr val="0069A3">
                    <a:alpha val="0"/>
                  </a:srgbClr>
                </a:gs>
                <a:gs pos="50000">
                  <a:srgbClr val="421A75">
                    <a:alpha val="57500"/>
                  </a:srgbClr>
                </a:gs>
                <a:gs pos="100000">
                  <a:srgbClr val="421A75">
                    <a:alpha val="100000"/>
                  </a:srgbClr>
                </a:gs>
              </a:gsLst>
              <a:lin ang="5400000"/>
            </a:gradFill>
          </p:spPr>
          <p:txBody>
            <a:bodyPr/>
            <a:lstStyle/>
            <a:p>
              <a:endParaRPr lang="es-CO"/>
            </a:p>
          </p:txBody>
        </p:sp>
        <p:sp>
          <p:nvSpPr>
            <p:cNvPr id="7" name="TextBox 7"/>
            <p:cNvSpPr txBox="1"/>
            <p:nvPr/>
          </p:nvSpPr>
          <p:spPr>
            <a:xfrm>
              <a:off x="0" y="-38100"/>
              <a:ext cx="5287953" cy="2474858"/>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2814185">
            <a:off x="242264" y="153722"/>
            <a:ext cx="24204269" cy="14064338"/>
            <a:chOff x="0" y="0"/>
            <a:chExt cx="6374787" cy="3704188"/>
          </a:xfrm>
        </p:grpSpPr>
        <p:sp>
          <p:nvSpPr>
            <p:cNvPr id="9" name="Freeform 9"/>
            <p:cNvSpPr/>
            <p:nvPr/>
          </p:nvSpPr>
          <p:spPr>
            <a:xfrm>
              <a:off x="0" y="0"/>
              <a:ext cx="6374787" cy="3704188"/>
            </a:xfrm>
            <a:custGeom>
              <a:avLst/>
              <a:gdLst/>
              <a:ahLst/>
              <a:cxnLst/>
              <a:rect l="l" t="t" r="r" b="b"/>
              <a:pathLst>
                <a:path w="6374787" h="3704188">
                  <a:moveTo>
                    <a:pt x="0" y="0"/>
                  </a:moveTo>
                  <a:lnTo>
                    <a:pt x="6374787" y="0"/>
                  </a:lnTo>
                  <a:lnTo>
                    <a:pt x="6374787" y="3704188"/>
                  </a:lnTo>
                  <a:lnTo>
                    <a:pt x="0" y="3704188"/>
                  </a:lnTo>
                  <a:close/>
                </a:path>
              </a:pathLst>
            </a:custGeom>
            <a:gradFill rotWithShape="1">
              <a:gsLst>
                <a:gs pos="0">
                  <a:srgbClr val="0069A3">
                    <a:alpha val="0"/>
                  </a:srgbClr>
                </a:gs>
                <a:gs pos="100000">
                  <a:srgbClr val="0069A3">
                    <a:alpha val="100000"/>
                  </a:srgbClr>
                </a:gs>
              </a:gsLst>
              <a:lin ang="5400000"/>
            </a:gradFill>
          </p:spPr>
          <p:txBody>
            <a:bodyPr/>
            <a:lstStyle/>
            <a:p>
              <a:endParaRPr lang="es-CO"/>
            </a:p>
          </p:txBody>
        </p:sp>
        <p:sp>
          <p:nvSpPr>
            <p:cNvPr id="10" name="TextBox 10"/>
            <p:cNvSpPr txBox="1"/>
            <p:nvPr/>
          </p:nvSpPr>
          <p:spPr>
            <a:xfrm>
              <a:off x="0" y="-38100"/>
              <a:ext cx="6374787" cy="3742288"/>
            </a:xfrm>
            <a:prstGeom prst="rect">
              <a:avLst/>
            </a:prstGeom>
          </p:spPr>
          <p:txBody>
            <a:bodyPr lIns="50800" tIns="50800" rIns="50800" bIns="50800" rtlCol="0" anchor="ctr"/>
            <a:lstStyle/>
            <a:p>
              <a:pPr algn="ctr">
                <a:lnSpc>
                  <a:spcPts val="2659"/>
                </a:lnSpc>
              </a:pPr>
              <a:endParaRPr/>
            </a:p>
          </p:txBody>
        </p:sp>
      </p:grpSp>
      <p:sp>
        <p:nvSpPr>
          <p:cNvPr id="11" name="Freeform 11"/>
          <p:cNvSpPr/>
          <p:nvPr/>
        </p:nvSpPr>
        <p:spPr>
          <a:xfrm rot="3556362">
            <a:off x="-4278386" y="8019404"/>
            <a:ext cx="11942448" cy="9230243"/>
          </a:xfrm>
          <a:custGeom>
            <a:avLst/>
            <a:gdLst/>
            <a:ahLst/>
            <a:cxnLst/>
            <a:rect l="l" t="t" r="r" b="b"/>
            <a:pathLst>
              <a:path w="11942448" h="9230243">
                <a:moveTo>
                  <a:pt x="0" y="0"/>
                </a:moveTo>
                <a:lnTo>
                  <a:pt x="11942448" y="0"/>
                </a:lnTo>
                <a:lnTo>
                  <a:pt x="11942448" y="9230243"/>
                </a:lnTo>
                <a:lnTo>
                  <a:pt x="0" y="9230243"/>
                </a:lnTo>
                <a:lnTo>
                  <a:pt x="0" y="0"/>
                </a:lnTo>
                <a:close/>
              </a:path>
            </a:pathLst>
          </a:custGeom>
          <a:blipFill>
            <a:blip r:embed="rId5">
              <a:alphaModFix amt="93000"/>
            </a:blip>
            <a:stretch>
              <a:fillRect/>
            </a:stretch>
          </a:blipFill>
        </p:spPr>
        <p:txBody>
          <a:bodyPr/>
          <a:lstStyle/>
          <a:p>
            <a:endParaRPr lang="es-CO"/>
          </a:p>
        </p:txBody>
      </p:sp>
      <p:sp>
        <p:nvSpPr>
          <p:cNvPr id="12" name="Freeform 12"/>
          <p:cNvSpPr/>
          <p:nvPr/>
        </p:nvSpPr>
        <p:spPr>
          <a:xfrm>
            <a:off x="14378611" y="8891951"/>
            <a:ext cx="3415967" cy="732699"/>
          </a:xfrm>
          <a:custGeom>
            <a:avLst/>
            <a:gdLst/>
            <a:ahLst/>
            <a:cxnLst/>
            <a:rect l="l" t="t" r="r" b="b"/>
            <a:pathLst>
              <a:path w="3415967" h="732699">
                <a:moveTo>
                  <a:pt x="0" y="0"/>
                </a:moveTo>
                <a:lnTo>
                  <a:pt x="3415966" y="0"/>
                </a:lnTo>
                <a:lnTo>
                  <a:pt x="3415966" y="732698"/>
                </a:lnTo>
                <a:lnTo>
                  <a:pt x="0" y="732698"/>
                </a:lnTo>
                <a:lnTo>
                  <a:pt x="0" y="0"/>
                </a:lnTo>
                <a:close/>
              </a:path>
            </a:pathLst>
          </a:custGeom>
          <a:blipFill>
            <a:blip r:embed="rId6"/>
            <a:stretch>
              <a:fillRect l="-3593" t="-25857" r="-3396" b="-23440"/>
            </a:stretch>
          </a:blipFill>
        </p:spPr>
        <p:txBody>
          <a:bodyPr/>
          <a:lstStyle/>
          <a:p>
            <a:endParaRPr lang="es-CO"/>
          </a:p>
        </p:txBody>
      </p:sp>
      <p:grpSp>
        <p:nvGrpSpPr>
          <p:cNvPr id="13" name="Group 13"/>
          <p:cNvGrpSpPr/>
          <p:nvPr/>
        </p:nvGrpSpPr>
        <p:grpSpPr>
          <a:xfrm>
            <a:off x="9337946" y="4074085"/>
            <a:ext cx="8509429" cy="3631483"/>
            <a:chOff x="0" y="-47625"/>
            <a:chExt cx="11345905" cy="4841977"/>
          </a:xfrm>
        </p:grpSpPr>
        <p:sp>
          <p:nvSpPr>
            <p:cNvPr id="14" name="TextBox 14"/>
            <p:cNvSpPr txBox="1"/>
            <p:nvPr/>
          </p:nvSpPr>
          <p:spPr>
            <a:xfrm>
              <a:off x="0" y="-47625"/>
              <a:ext cx="5452589" cy="825063"/>
            </a:xfrm>
            <a:prstGeom prst="rect">
              <a:avLst/>
            </a:prstGeom>
          </p:spPr>
          <p:txBody>
            <a:bodyPr lIns="0" tIns="0" rIns="0" bIns="0" rtlCol="0" anchor="t">
              <a:spAutoFit/>
            </a:bodyPr>
            <a:lstStyle/>
            <a:p>
              <a:pPr algn="l">
                <a:lnSpc>
                  <a:spcPts val="2520"/>
                </a:lnSpc>
              </a:pPr>
              <a:r>
                <a:rPr lang="en-US" sz="1800" i="1">
                  <a:solidFill>
                    <a:srgbClr val="FFFFFF"/>
                  </a:solidFill>
                  <a:latin typeface="Fira Sans Italics"/>
                  <a:ea typeface="Fira Sans Italics"/>
                  <a:cs typeface="Fira Sans Italics"/>
                  <a:sym typeface="Fira Sans Italics"/>
                </a:rPr>
                <a:t>Reconocimiento público a quienes se vinculen</a:t>
              </a:r>
            </a:p>
          </p:txBody>
        </p:sp>
        <p:sp>
          <p:nvSpPr>
            <p:cNvPr id="15" name="TextBox 15"/>
            <p:cNvSpPr txBox="1"/>
            <p:nvPr/>
          </p:nvSpPr>
          <p:spPr>
            <a:xfrm>
              <a:off x="5893316" y="-47625"/>
              <a:ext cx="5452589" cy="1244262"/>
            </a:xfrm>
            <a:prstGeom prst="rect">
              <a:avLst/>
            </a:prstGeom>
          </p:spPr>
          <p:txBody>
            <a:bodyPr lIns="0" tIns="0" rIns="0" bIns="0" rtlCol="0" anchor="t">
              <a:spAutoFit/>
            </a:bodyPr>
            <a:lstStyle/>
            <a:p>
              <a:pPr algn="l">
                <a:lnSpc>
                  <a:spcPts val="2520"/>
                </a:lnSpc>
              </a:pPr>
              <a:r>
                <a:rPr lang="en-US" sz="1800">
                  <a:solidFill>
                    <a:srgbClr val="FFFFFF"/>
                  </a:solidFill>
                  <a:latin typeface="Fira Sans"/>
                  <a:ea typeface="Fira Sans"/>
                  <a:cs typeface="Fira Sans"/>
                  <a:sym typeface="Fira Sans"/>
                </a:rPr>
                <a:t>  “Universidad a tu medida”; esto puede ser a través de una nota Mención en web y redes sociales</a:t>
              </a:r>
            </a:p>
          </p:txBody>
        </p:sp>
        <p:sp>
          <p:nvSpPr>
            <p:cNvPr id="16" name="TextBox 16"/>
            <p:cNvSpPr txBox="1"/>
            <p:nvPr/>
          </p:nvSpPr>
          <p:spPr>
            <a:xfrm>
              <a:off x="288634" y="2711692"/>
              <a:ext cx="5452589" cy="2082660"/>
            </a:xfrm>
            <a:prstGeom prst="rect">
              <a:avLst/>
            </a:prstGeom>
          </p:spPr>
          <p:txBody>
            <a:bodyPr lIns="0" tIns="0" rIns="0" bIns="0" rtlCol="0" anchor="t">
              <a:spAutoFit/>
            </a:bodyPr>
            <a:lstStyle/>
            <a:p>
              <a:pPr algn="l">
                <a:lnSpc>
                  <a:spcPts val="2520"/>
                </a:lnSpc>
              </a:pPr>
              <a:r>
                <a:rPr lang="en-US" sz="1800" i="1">
                  <a:solidFill>
                    <a:srgbClr val="FFFFFF"/>
                  </a:solidFill>
                  <a:latin typeface="Fira Sans Italics"/>
                  <a:ea typeface="Fira Sans Italics"/>
                  <a:cs typeface="Fira Sans Italics"/>
                  <a:sym typeface="Fira Sans Italics"/>
                </a:rPr>
                <a:t>Que la comunidad UAM refiera a las personas Decanos, Coordinadores para después establecer contacto y definir esta posibilidad de participación (formulario)</a:t>
              </a:r>
            </a:p>
          </p:txBody>
        </p:sp>
      </p:grpSp>
      <p:sp>
        <p:nvSpPr>
          <p:cNvPr id="18" name="Freeform 18"/>
          <p:cNvSpPr/>
          <p:nvPr/>
        </p:nvSpPr>
        <p:spPr>
          <a:xfrm>
            <a:off x="8927627" y="4097316"/>
            <a:ext cx="432746" cy="432746"/>
          </a:xfrm>
          <a:custGeom>
            <a:avLst/>
            <a:gdLst/>
            <a:ahLst/>
            <a:cxnLst/>
            <a:rect l="l" t="t" r="r" b="b"/>
            <a:pathLst>
              <a:path w="432746" h="432746">
                <a:moveTo>
                  <a:pt x="0" y="0"/>
                </a:moveTo>
                <a:lnTo>
                  <a:pt x="432747" y="0"/>
                </a:lnTo>
                <a:lnTo>
                  <a:pt x="432747" y="432746"/>
                </a:lnTo>
                <a:lnTo>
                  <a:pt x="0" y="432746"/>
                </a:lnTo>
                <a:lnTo>
                  <a:pt x="0" y="0"/>
                </a:lnTo>
                <a:close/>
              </a:path>
            </a:pathLst>
          </a:custGeom>
          <a:blipFill>
            <a:blip r:embed="rId7"/>
            <a:stretch>
              <a:fillRect/>
            </a:stretch>
          </a:blipFill>
        </p:spPr>
        <p:txBody>
          <a:bodyPr/>
          <a:lstStyle/>
          <a:p>
            <a:endParaRPr lang="es-CO"/>
          </a:p>
        </p:txBody>
      </p:sp>
      <p:sp>
        <p:nvSpPr>
          <p:cNvPr id="19" name="Freeform 19"/>
          <p:cNvSpPr/>
          <p:nvPr/>
        </p:nvSpPr>
        <p:spPr>
          <a:xfrm>
            <a:off x="13312918" y="4031680"/>
            <a:ext cx="440202" cy="440202"/>
          </a:xfrm>
          <a:custGeom>
            <a:avLst/>
            <a:gdLst/>
            <a:ahLst/>
            <a:cxnLst/>
            <a:rect l="l" t="t" r="r" b="b"/>
            <a:pathLst>
              <a:path w="440202" h="440202">
                <a:moveTo>
                  <a:pt x="0" y="0"/>
                </a:moveTo>
                <a:lnTo>
                  <a:pt x="440202" y="0"/>
                </a:lnTo>
                <a:lnTo>
                  <a:pt x="440202" y="440201"/>
                </a:lnTo>
                <a:lnTo>
                  <a:pt x="0" y="440201"/>
                </a:lnTo>
                <a:lnTo>
                  <a:pt x="0" y="0"/>
                </a:lnTo>
                <a:close/>
              </a:path>
            </a:pathLst>
          </a:custGeom>
          <a:blipFill>
            <a:blip r:embed="rId8"/>
            <a:stretch>
              <a:fillRect/>
            </a:stretch>
          </a:blipFill>
        </p:spPr>
        <p:txBody>
          <a:bodyPr/>
          <a:lstStyle/>
          <a:p>
            <a:endParaRPr lang="es-CO"/>
          </a:p>
        </p:txBody>
      </p:sp>
      <p:sp>
        <p:nvSpPr>
          <p:cNvPr id="20" name="Freeform 20"/>
          <p:cNvSpPr/>
          <p:nvPr/>
        </p:nvSpPr>
        <p:spPr>
          <a:xfrm>
            <a:off x="8941978" y="6143573"/>
            <a:ext cx="418395" cy="418395"/>
          </a:xfrm>
          <a:custGeom>
            <a:avLst/>
            <a:gdLst/>
            <a:ahLst/>
            <a:cxnLst/>
            <a:rect l="l" t="t" r="r" b="b"/>
            <a:pathLst>
              <a:path w="418395" h="418395">
                <a:moveTo>
                  <a:pt x="0" y="0"/>
                </a:moveTo>
                <a:lnTo>
                  <a:pt x="418395" y="0"/>
                </a:lnTo>
                <a:lnTo>
                  <a:pt x="418395" y="418395"/>
                </a:lnTo>
                <a:lnTo>
                  <a:pt x="0" y="418395"/>
                </a:lnTo>
                <a:lnTo>
                  <a:pt x="0" y="0"/>
                </a:lnTo>
                <a:close/>
              </a:path>
            </a:pathLst>
          </a:custGeom>
          <a:blipFill>
            <a:blip r:embed="rId9"/>
            <a:stretch>
              <a:fillRect/>
            </a:stretch>
          </a:blipFill>
        </p:spPr>
        <p:txBody>
          <a:bodyPr/>
          <a:lstStyle/>
          <a:p>
            <a:endParaRPr lang="es-CO"/>
          </a:p>
        </p:txBody>
      </p:sp>
      <p:sp>
        <p:nvSpPr>
          <p:cNvPr id="21" name="TextBox 21"/>
          <p:cNvSpPr txBox="1"/>
          <p:nvPr/>
        </p:nvSpPr>
        <p:spPr>
          <a:xfrm>
            <a:off x="9144000" y="1153928"/>
            <a:ext cx="7159069" cy="2247339"/>
          </a:xfrm>
          <a:prstGeom prst="rect">
            <a:avLst/>
          </a:prstGeom>
        </p:spPr>
        <p:txBody>
          <a:bodyPr lIns="0" tIns="0" rIns="0" bIns="0" rtlCol="0" anchor="t">
            <a:spAutoFit/>
          </a:bodyPr>
          <a:lstStyle/>
          <a:p>
            <a:pPr algn="l">
              <a:lnSpc>
                <a:spcPts val="8959"/>
              </a:lnSpc>
              <a:spcBef>
                <a:spcPct val="0"/>
              </a:spcBef>
            </a:pPr>
            <a:r>
              <a:rPr lang="en-US" sz="6399">
                <a:solidFill>
                  <a:srgbClr val="F4D73B"/>
                </a:solidFill>
                <a:latin typeface="olivier"/>
                <a:ea typeface="olivier"/>
                <a:cs typeface="olivier"/>
                <a:sym typeface="olivier"/>
              </a:rPr>
              <a:t>Acciones de Visibilidad y Reconocimiento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21A75"/>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alphaModFix amt="19999"/>
            </a:blip>
            <a:stretch>
              <a:fillRect b="-18444"/>
            </a:stretch>
          </a:blipFill>
        </p:spPr>
        <p:txBody>
          <a:bodyPr/>
          <a:lstStyle/>
          <a:p>
            <a:endParaRPr lang="es-CO"/>
          </a:p>
        </p:txBody>
      </p:sp>
      <p:sp>
        <p:nvSpPr>
          <p:cNvPr id="3" name="Freeform 3"/>
          <p:cNvSpPr/>
          <p:nvPr/>
        </p:nvSpPr>
        <p:spPr>
          <a:xfrm flipH="1">
            <a:off x="179815" y="-16204"/>
            <a:ext cx="9761771" cy="9464867"/>
          </a:xfrm>
          <a:custGeom>
            <a:avLst/>
            <a:gdLst/>
            <a:ahLst/>
            <a:cxnLst/>
            <a:rect l="l" t="t" r="r" b="b"/>
            <a:pathLst>
              <a:path w="9761771" h="9464867">
                <a:moveTo>
                  <a:pt x="9761771" y="0"/>
                </a:moveTo>
                <a:lnTo>
                  <a:pt x="0" y="0"/>
                </a:lnTo>
                <a:lnTo>
                  <a:pt x="0" y="9464867"/>
                </a:lnTo>
                <a:lnTo>
                  <a:pt x="9761771" y="9464867"/>
                </a:lnTo>
                <a:lnTo>
                  <a:pt x="9761771" y="0"/>
                </a:lnTo>
                <a:close/>
              </a:path>
            </a:pathLst>
          </a:custGeom>
          <a:blipFill>
            <a:blip r:embed="rId3"/>
            <a:stretch>
              <a:fillRect l="-198" r="-1109" b="-4486"/>
            </a:stretch>
          </a:blipFill>
        </p:spPr>
        <p:txBody>
          <a:bodyPr/>
          <a:lstStyle/>
          <a:p>
            <a:endParaRPr lang="es-CO"/>
          </a:p>
        </p:txBody>
      </p:sp>
      <p:grpSp>
        <p:nvGrpSpPr>
          <p:cNvPr id="4" name="Group 4"/>
          <p:cNvGrpSpPr/>
          <p:nvPr/>
        </p:nvGrpSpPr>
        <p:grpSpPr>
          <a:xfrm rot="-2814185">
            <a:off x="1302229" y="1453721"/>
            <a:ext cx="22725135" cy="12170858"/>
            <a:chOff x="0" y="0"/>
            <a:chExt cx="5985221" cy="3205494"/>
          </a:xfrm>
        </p:grpSpPr>
        <p:sp>
          <p:nvSpPr>
            <p:cNvPr id="5" name="Freeform 5"/>
            <p:cNvSpPr/>
            <p:nvPr/>
          </p:nvSpPr>
          <p:spPr>
            <a:xfrm>
              <a:off x="0" y="0"/>
              <a:ext cx="5985221" cy="3205493"/>
            </a:xfrm>
            <a:custGeom>
              <a:avLst/>
              <a:gdLst/>
              <a:ahLst/>
              <a:cxnLst/>
              <a:rect l="l" t="t" r="r" b="b"/>
              <a:pathLst>
                <a:path w="5985221" h="3205493">
                  <a:moveTo>
                    <a:pt x="0" y="0"/>
                  </a:moveTo>
                  <a:lnTo>
                    <a:pt x="5985221" y="0"/>
                  </a:lnTo>
                  <a:lnTo>
                    <a:pt x="5985221" y="3205493"/>
                  </a:lnTo>
                  <a:lnTo>
                    <a:pt x="0" y="3205493"/>
                  </a:lnTo>
                  <a:close/>
                </a:path>
              </a:pathLst>
            </a:custGeom>
            <a:gradFill rotWithShape="1">
              <a:gsLst>
                <a:gs pos="0">
                  <a:srgbClr val="0069A3">
                    <a:alpha val="0"/>
                  </a:srgbClr>
                </a:gs>
                <a:gs pos="100000">
                  <a:srgbClr val="0069A3">
                    <a:alpha val="100000"/>
                  </a:srgbClr>
                </a:gs>
              </a:gsLst>
              <a:lin ang="5400000"/>
            </a:gradFill>
          </p:spPr>
          <p:txBody>
            <a:bodyPr/>
            <a:lstStyle/>
            <a:p>
              <a:endParaRPr lang="es-CO"/>
            </a:p>
          </p:txBody>
        </p:sp>
        <p:sp>
          <p:nvSpPr>
            <p:cNvPr id="6" name="TextBox 6"/>
            <p:cNvSpPr txBox="1"/>
            <p:nvPr/>
          </p:nvSpPr>
          <p:spPr>
            <a:xfrm>
              <a:off x="0" y="-38100"/>
              <a:ext cx="5985221" cy="3243594"/>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rot="-4032980">
            <a:off x="-2683663" y="1625072"/>
            <a:ext cx="11942448" cy="11413746"/>
          </a:xfrm>
          <a:custGeom>
            <a:avLst/>
            <a:gdLst/>
            <a:ahLst/>
            <a:cxnLst/>
            <a:rect l="l" t="t" r="r" b="b"/>
            <a:pathLst>
              <a:path w="11942448" h="11413746">
                <a:moveTo>
                  <a:pt x="0" y="0"/>
                </a:moveTo>
                <a:lnTo>
                  <a:pt x="11942448" y="0"/>
                </a:lnTo>
                <a:lnTo>
                  <a:pt x="11942448" y="11413746"/>
                </a:lnTo>
                <a:lnTo>
                  <a:pt x="0" y="11413746"/>
                </a:lnTo>
                <a:lnTo>
                  <a:pt x="0" y="0"/>
                </a:lnTo>
                <a:close/>
              </a:path>
            </a:pathLst>
          </a:custGeom>
          <a:blipFill>
            <a:blip r:embed="rId4">
              <a:alphaModFix amt="93000"/>
            </a:blip>
            <a:stretch>
              <a:fillRect l="-11827" r="-11827"/>
            </a:stretch>
          </a:blipFill>
        </p:spPr>
        <p:txBody>
          <a:bodyPr/>
          <a:lstStyle/>
          <a:p>
            <a:endParaRPr lang="es-CO"/>
          </a:p>
        </p:txBody>
      </p:sp>
      <p:sp>
        <p:nvSpPr>
          <p:cNvPr id="8" name="Freeform 8"/>
          <p:cNvSpPr/>
          <p:nvPr/>
        </p:nvSpPr>
        <p:spPr>
          <a:xfrm flipH="1">
            <a:off x="0" y="0"/>
            <a:ext cx="12129448" cy="10287000"/>
          </a:xfrm>
          <a:custGeom>
            <a:avLst/>
            <a:gdLst/>
            <a:ahLst/>
            <a:cxnLst/>
            <a:rect l="l" t="t" r="r" b="b"/>
            <a:pathLst>
              <a:path w="12129448" h="10287000">
                <a:moveTo>
                  <a:pt x="12129448" y="0"/>
                </a:moveTo>
                <a:lnTo>
                  <a:pt x="0" y="0"/>
                </a:lnTo>
                <a:lnTo>
                  <a:pt x="0" y="10287000"/>
                </a:lnTo>
                <a:lnTo>
                  <a:pt x="12129448" y="10287000"/>
                </a:lnTo>
                <a:lnTo>
                  <a:pt x="12129448" y="0"/>
                </a:lnTo>
                <a:close/>
              </a:path>
            </a:pathLst>
          </a:custGeom>
          <a:blipFill>
            <a:blip r:embed="rId5"/>
            <a:stretch>
              <a:fillRect l="-50773" b="-18444"/>
            </a:stretch>
          </a:blipFill>
        </p:spPr>
        <p:txBody>
          <a:bodyPr/>
          <a:lstStyle/>
          <a:p>
            <a:endParaRPr lang="es-CO"/>
          </a:p>
        </p:txBody>
      </p:sp>
      <p:sp>
        <p:nvSpPr>
          <p:cNvPr id="9" name="TextBox 9"/>
          <p:cNvSpPr txBox="1"/>
          <p:nvPr/>
        </p:nvSpPr>
        <p:spPr>
          <a:xfrm>
            <a:off x="9972563" y="4068538"/>
            <a:ext cx="7822015" cy="1243965"/>
          </a:xfrm>
          <a:prstGeom prst="rect">
            <a:avLst/>
          </a:prstGeom>
        </p:spPr>
        <p:txBody>
          <a:bodyPr lIns="0" tIns="0" rIns="0" bIns="0" rtlCol="0" anchor="t">
            <a:spAutoFit/>
          </a:bodyPr>
          <a:lstStyle/>
          <a:p>
            <a:pPr algn="l">
              <a:lnSpc>
                <a:spcPts val="3359"/>
              </a:lnSpc>
              <a:spcBef>
                <a:spcPct val="0"/>
              </a:spcBef>
            </a:pPr>
            <a:r>
              <a:rPr lang="en-US" sz="2400" b="1">
                <a:solidFill>
                  <a:srgbClr val="F4D73B"/>
                </a:solidFill>
                <a:latin typeface="Fira Sans Bold"/>
                <a:ea typeface="Fira Sans Bold"/>
                <a:cs typeface="Fira Sans Bold"/>
                <a:sym typeface="Fira Sans Bold"/>
              </a:rPr>
              <a:t>Lorem ipsum dolor sit amet, consectetur adipiscing elit,</a:t>
            </a:r>
          </a:p>
          <a:p>
            <a:pPr algn="l">
              <a:lnSpc>
                <a:spcPts val="3359"/>
              </a:lnSpc>
              <a:spcBef>
                <a:spcPct val="0"/>
              </a:spcBef>
            </a:pPr>
            <a:r>
              <a:rPr lang="en-US" sz="2400" b="1">
                <a:solidFill>
                  <a:srgbClr val="F4D73B"/>
                </a:solidFill>
                <a:latin typeface="Fira Sans Bold"/>
                <a:ea typeface="Fira Sans Bold"/>
                <a:cs typeface="Fira Sans Bold"/>
                <a:sym typeface="Fira Sans Bold"/>
              </a:rPr>
              <a:t>sed do eiusmod tempor incididunt ut labore et dolore magna aliqua</a:t>
            </a:r>
          </a:p>
        </p:txBody>
      </p:sp>
      <p:sp>
        <p:nvSpPr>
          <p:cNvPr id="10" name="TextBox 10"/>
          <p:cNvSpPr txBox="1"/>
          <p:nvPr/>
        </p:nvSpPr>
        <p:spPr>
          <a:xfrm>
            <a:off x="9780229" y="5666963"/>
            <a:ext cx="8014348" cy="2830830"/>
          </a:xfrm>
          <a:prstGeom prst="rect">
            <a:avLst/>
          </a:prstGeom>
        </p:spPr>
        <p:txBody>
          <a:bodyPr lIns="0" tIns="0" rIns="0" bIns="0" rtlCol="0" anchor="t">
            <a:spAutoFit/>
          </a:bodyPr>
          <a:lstStyle/>
          <a:p>
            <a:pPr marL="388623" lvl="1" indent="-194312" algn="l">
              <a:lnSpc>
                <a:spcPts val="2520"/>
              </a:lnSpc>
              <a:buFont typeface="Arial"/>
              <a:buChar char="•"/>
            </a:pPr>
            <a:r>
              <a:rPr lang="en-US" sz="1800">
                <a:solidFill>
                  <a:srgbClr val="FFFFFF"/>
                </a:solidFill>
                <a:latin typeface="Fira Sans"/>
                <a:ea typeface="Fira Sans"/>
                <a:cs typeface="Fira Sans"/>
                <a:sym typeface="Fira Sans"/>
              </a:rPr>
              <a:t>Lorem ipsum dolor sit amet, consectetur adipiscing elit, sed do eiusmod tempor incididunt ut labore et dolore magna aliqua. </a:t>
            </a:r>
          </a:p>
          <a:p>
            <a:pPr algn="l">
              <a:lnSpc>
                <a:spcPts val="2520"/>
              </a:lnSpc>
            </a:pPr>
            <a:endParaRPr lang="en-US" sz="1800">
              <a:solidFill>
                <a:srgbClr val="FFFFFF"/>
              </a:solidFill>
              <a:latin typeface="Fira Sans"/>
              <a:ea typeface="Fira Sans"/>
              <a:cs typeface="Fira Sans"/>
              <a:sym typeface="Fira Sans"/>
            </a:endParaRPr>
          </a:p>
          <a:p>
            <a:pPr marL="388623" lvl="1" indent="-194312" algn="l">
              <a:lnSpc>
                <a:spcPts val="2520"/>
              </a:lnSpc>
              <a:buFont typeface="Arial"/>
              <a:buChar char="•"/>
            </a:pPr>
            <a:r>
              <a:rPr lang="en-US" sz="1800">
                <a:solidFill>
                  <a:srgbClr val="FFFFFF"/>
                </a:solidFill>
                <a:latin typeface="Fira Sans"/>
                <a:ea typeface="Fira Sans"/>
                <a:cs typeface="Fira Sans"/>
                <a:sym typeface="Fira Sans"/>
              </a:rPr>
              <a:t>Ut enim ad minim veniam, quis nostrud exercitation ullamco laboris nisi ut aliquip ex ea commodo consequat. Duis aute irure dolor in reprehenderit in voluptate velit esse cillum dolore eu fugiat pariatur. </a:t>
            </a:r>
          </a:p>
          <a:p>
            <a:pPr algn="l">
              <a:lnSpc>
                <a:spcPts val="2520"/>
              </a:lnSpc>
            </a:pPr>
            <a:endParaRPr lang="en-US" sz="1800">
              <a:solidFill>
                <a:srgbClr val="FFFFFF"/>
              </a:solidFill>
              <a:latin typeface="Fira Sans"/>
              <a:ea typeface="Fira Sans"/>
              <a:cs typeface="Fira Sans"/>
              <a:sym typeface="Fira Sans"/>
            </a:endParaRPr>
          </a:p>
          <a:p>
            <a:pPr marL="388623" lvl="1" indent="-194312" algn="l">
              <a:lnSpc>
                <a:spcPts val="2520"/>
              </a:lnSpc>
              <a:buFont typeface="Arial"/>
              <a:buChar char="•"/>
            </a:pPr>
            <a:r>
              <a:rPr lang="en-US" sz="1800">
                <a:solidFill>
                  <a:srgbClr val="FFFFFF"/>
                </a:solidFill>
                <a:latin typeface="Fira Sans"/>
                <a:ea typeface="Fira Sans"/>
                <a:cs typeface="Fira Sans"/>
                <a:sym typeface="Fira Sans"/>
              </a:rPr>
              <a:t>Excepteur sint occaecat cupidatat non proident, sunt in culpa qui officia deserunt mollit anim id est laborum.</a:t>
            </a:r>
          </a:p>
        </p:txBody>
      </p:sp>
      <p:sp>
        <p:nvSpPr>
          <p:cNvPr id="11" name="TextBox 11"/>
          <p:cNvSpPr txBox="1"/>
          <p:nvPr/>
        </p:nvSpPr>
        <p:spPr>
          <a:xfrm>
            <a:off x="9843575" y="1590991"/>
            <a:ext cx="5921579" cy="1791909"/>
          </a:xfrm>
          <a:prstGeom prst="rect">
            <a:avLst/>
          </a:prstGeom>
        </p:spPr>
        <p:txBody>
          <a:bodyPr lIns="0" tIns="0" rIns="0" bIns="0" rtlCol="0" anchor="t">
            <a:spAutoFit/>
          </a:bodyPr>
          <a:lstStyle/>
          <a:p>
            <a:pPr algn="l">
              <a:lnSpc>
                <a:spcPts val="14532"/>
              </a:lnSpc>
              <a:spcBef>
                <a:spcPct val="0"/>
              </a:spcBef>
            </a:pPr>
            <a:r>
              <a:rPr lang="en-US" sz="10380">
                <a:solidFill>
                  <a:srgbClr val="F4D73B"/>
                </a:solidFill>
                <a:latin typeface="olivier"/>
                <a:ea typeface="olivier"/>
                <a:cs typeface="olivier"/>
                <a:sym typeface="olivier"/>
              </a:rPr>
              <a:t>El título</a:t>
            </a:r>
          </a:p>
        </p:txBody>
      </p:sp>
      <p:sp>
        <p:nvSpPr>
          <p:cNvPr id="12" name="TextBox 12"/>
          <p:cNvSpPr txBox="1"/>
          <p:nvPr/>
        </p:nvSpPr>
        <p:spPr>
          <a:xfrm>
            <a:off x="11661365" y="2849036"/>
            <a:ext cx="2486853" cy="713456"/>
          </a:xfrm>
          <a:prstGeom prst="rect">
            <a:avLst/>
          </a:prstGeom>
        </p:spPr>
        <p:txBody>
          <a:bodyPr lIns="0" tIns="0" rIns="0" bIns="0" rtlCol="0" anchor="t">
            <a:spAutoFit/>
          </a:bodyPr>
          <a:lstStyle/>
          <a:p>
            <a:pPr algn="r">
              <a:lnSpc>
                <a:spcPts val="5825"/>
              </a:lnSpc>
              <a:spcBef>
                <a:spcPct val="0"/>
              </a:spcBef>
            </a:pPr>
            <a:r>
              <a:rPr lang="en-US" sz="4161">
                <a:solidFill>
                  <a:srgbClr val="F4D73B"/>
                </a:solidFill>
                <a:latin typeface="Fira Sans"/>
                <a:ea typeface="Fira Sans"/>
                <a:cs typeface="Fira Sans"/>
                <a:sym typeface="Fira Sans"/>
              </a:rPr>
              <a:t>mas largo</a:t>
            </a:r>
          </a:p>
        </p:txBody>
      </p:sp>
      <p:sp>
        <p:nvSpPr>
          <p:cNvPr id="13" name="TextBox 13"/>
          <p:cNvSpPr txBox="1"/>
          <p:nvPr/>
        </p:nvSpPr>
        <p:spPr>
          <a:xfrm>
            <a:off x="9843575" y="1416748"/>
            <a:ext cx="2815313" cy="515371"/>
          </a:xfrm>
          <a:prstGeom prst="rect">
            <a:avLst/>
          </a:prstGeom>
        </p:spPr>
        <p:txBody>
          <a:bodyPr lIns="0" tIns="0" rIns="0" bIns="0" rtlCol="0" anchor="t">
            <a:spAutoFit/>
          </a:bodyPr>
          <a:lstStyle/>
          <a:p>
            <a:pPr algn="r">
              <a:lnSpc>
                <a:spcPts val="4165"/>
              </a:lnSpc>
              <a:spcBef>
                <a:spcPct val="0"/>
              </a:spcBef>
            </a:pPr>
            <a:r>
              <a:rPr lang="en-US" sz="2975">
                <a:solidFill>
                  <a:srgbClr val="F4D73B"/>
                </a:solidFill>
                <a:latin typeface="Fira Sans"/>
                <a:ea typeface="Fira Sans"/>
                <a:cs typeface="Fira Sans"/>
                <a:sym typeface="Fira Sans"/>
              </a:rPr>
              <a:t>Para título largo</a:t>
            </a:r>
          </a:p>
        </p:txBody>
      </p:sp>
      <p:sp>
        <p:nvSpPr>
          <p:cNvPr id="14" name="Freeform 14"/>
          <p:cNvSpPr/>
          <p:nvPr/>
        </p:nvSpPr>
        <p:spPr>
          <a:xfrm>
            <a:off x="14378611" y="8891951"/>
            <a:ext cx="3415967" cy="732699"/>
          </a:xfrm>
          <a:custGeom>
            <a:avLst/>
            <a:gdLst/>
            <a:ahLst/>
            <a:cxnLst/>
            <a:rect l="l" t="t" r="r" b="b"/>
            <a:pathLst>
              <a:path w="3415967" h="732699">
                <a:moveTo>
                  <a:pt x="0" y="0"/>
                </a:moveTo>
                <a:lnTo>
                  <a:pt x="3415966" y="0"/>
                </a:lnTo>
                <a:lnTo>
                  <a:pt x="3415966" y="732698"/>
                </a:lnTo>
                <a:lnTo>
                  <a:pt x="0" y="732698"/>
                </a:lnTo>
                <a:lnTo>
                  <a:pt x="0" y="0"/>
                </a:lnTo>
                <a:close/>
              </a:path>
            </a:pathLst>
          </a:custGeom>
          <a:blipFill>
            <a:blip r:embed="rId6"/>
            <a:stretch>
              <a:fillRect l="-3593" t="-25857" r="-3396" b="-23440"/>
            </a:stretch>
          </a:blipFill>
        </p:spPr>
        <p:txBody>
          <a:bodyPr/>
          <a:lstStyle/>
          <a:p>
            <a:endParaRPr lang="es-CO"/>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21A75"/>
        </a:solidFill>
        <a:effectLst/>
      </p:bgPr>
    </p:bg>
    <p:spTree>
      <p:nvGrpSpPr>
        <p:cNvPr id="1" name=""/>
        <p:cNvGrpSpPr/>
        <p:nvPr/>
      </p:nvGrpSpPr>
      <p:grpSpPr>
        <a:xfrm>
          <a:off x="0" y="0"/>
          <a:ext cx="0" cy="0"/>
          <a:chOff x="0" y="0"/>
          <a:chExt cx="0" cy="0"/>
        </a:xfrm>
      </p:grpSpPr>
      <p:sp>
        <p:nvSpPr>
          <p:cNvPr id="2" name="Freeform 2"/>
          <p:cNvSpPr/>
          <p:nvPr/>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alphaModFix amt="19999"/>
            </a:blip>
            <a:stretch>
              <a:fillRect b="-18444"/>
            </a:stretch>
          </a:blipFill>
        </p:spPr>
        <p:txBody>
          <a:bodyPr/>
          <a:lstStyle/>
          <a:p>
            <a:endParaRPr lang="es-CO"/>
          </a:p>
        </p:txBody>
      </p:sp>
      <p:sp>
        <p:nvSpPr>
          <p:cNvPr id="3" name="Freeform 3"/>
          <p:cNvSpPr/>
          <p:nvPr/>
        </p:nvSpPr>
        <p:spPr>
          <a:xfrm flipH="1">
            <a:off x="179815" y="-16204"/>
            <a:ext cx="9761771" cy="9464867"/>
          </a:xfrm>
          <a:custGeom>
            <a:avLst/>
            <a:gdLst/>
            <a:ahLst/>
            <a:cxnLst/>
            <a:rect l="l" t="t" r="r" b="b"/>
            <a:pathLst>
              <a:path w="9761771" h="9464867">
                <a:moveTo>
                  <a:pt x="9761771" y="0"/>
                </a:moveTo>
                <a:lnTo>
                  <a:pt x="0" y="0"/>
                </a:lnTo>
                <a:lnTo>
                  <a:pt x="0" y="9464867"/>
                </a:lnTo>
                <a:lnTo>
                  <a:pt x="9761771" y="9464867"/>
                </a:lnTo>
                <a:lnTo>
                  <a:pt x="9761771" y="0"/>
                </a:lnTo>
                <a:close/>
              </a:path>
            </a:pathLst>
          </a:custGeom>
          <a:blipFill>
            <a:blip r:embed="rId3"/>
            <a:stretch>
              <a:fillRect l="-198" r="-1109" b="-4486"/>
            </a:stretch>
          </a:blipFill>
        </p:spPr>
        <p:txBody>
          <a:bodyPr/>
          <a:lstStyle/>
          <a:p>
            <a:endParaRPr lang="es-CO"/>
          </a:p>
        </p:txBody>
      </p:sp>
      <p:grpSp>
        <p:nvGrpSpPr>
          <p:cNvPr id="4" name="Group 4"/>
          <p:cNvGrpSpPr/>
          <p:nvPr/>
        </p:nvGrpSpPr>
        <p:grpSpPr>
          <a:xfrm rot="-2814185">
            <a:off x="1302229" y="1453721"/>
            <a:ext cx="22725135" cy="12170858"/>
            <a:chOff x="0" y="0"/>
            <a:chExt cx="5985221" cy="3205494"/>
          </a:xfrm>
        </p:grpSpPr>
        <p:sp>
          <p:nvSpPr>
            <p:cNvPr id="5" name="Freeform 5"/>
            <p:cNvSpPr/>
            <p:nvPr/>
          </p:nvSpPr>
          <p:spPr>
            <a:xfrm>
              <a:off x="0" y="0"/>
              <a:ext cx="5985221" cy="3205493"/>
            </a:xfrm>
            <a:custGeom>
              <a:avLst/>
              <a:gdLst/>
              <a:ahLst/>
              <a:cxnLst/>
              <a:rect l="l" t="t" r="r" b="b"/>
              <a:pathLst>
                <a:path w="5985221" h="3205493">
                  <a:moveTo>
                    <a:pt x="0" y="0"/>
                  </a:moveTo>
                  <a:lnTo>
                    <a:pt x="5985221" y="0"/>
                  </a:lnTo>
                  <a:lnTo>
                    <a:pt x="5985221" y="3205493"/>
                  </a:lnTo>
                  <a:lnTo>
                    <a:pt x="0" y="3205493"/>
                  </a:lnTo>
                  <a:close/>
                </a:path>
              </a:pathLst>
            </a:custGeom>
            <a:gradFill rotWithShape="1">
              <a:gsLst>
                <a:gs pos="0">
                  <a:srgbClr val="0069A3">
                    <a:alpha val="0"/>
                  </a:srgbClr>
                </a:gs>
                <a:gs pos="100000">
                  <a:srgbClr val="0069A3">
                    <a:alpha val="100000"/>
                  </a:srgbClr>
                </a:gs>
              </a:gsLst>
              <a:lin ang="5400000"/>
            </a:gradFill>
          </p:spPr>
          <p:txBody>
            <a:bodyPr/>
            <a:lstStyle/>
            <a:p>
              <a:endParaRPr lang="es-CO"/>
            </a:p>
          </p:txBody>
        </p:sp>
        <p:sp>
          <p:nvSpPr>
            <p:cNvPr id="6" name="TextBox 6"/>
            <p:cNvSpPr txBox="1"/>
            <p:nvPr/>
          </p:nvSpPr>
          <p:spPr>
            <a:xfrm>
              <a:off x="0" y="-38100"/>
              <a:ext cx="5985221" cy="3243594"/>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rot="-4032980">
            <a:off x="-2683663" y="1625072"/>
            <a:ext cx="11942448" cy="11413746"/>
          </a:xfrm>
          <a:custGeom>
            <a:avLst/>
            <a:gdLst/>
            <a:ahLst/>
            <a:cxnLst/>
            <a:rect l="l" t="t" r="r" b="b"/>
            <a:pathLst>
              <a:path w="11942448" h="11413746">
                <a:moveTo>
                  <a:pt x="0" y="0"/>
                </a:moveTo>
                <a:lnTo>
                  <a:pt x="11942448" y="0"/>
                </a:lnTo>
                <a:lnTo>
                  <a:pt x="11942448" y="11413746"/>
                </a:lnTo>
                <a:lnTo>
                  <a:pt x="0" y="11413746"/>
                </a:lnTo>
                <a:lnTo>
                  <a:pt x="0" y="0"/>
                </a:lnTo>
                <a:close/>
              </a:path>
            </a:pathLst>
          </a:custGeom>
          <a:blipFill>
            <a:blip r:embed="rId4">
              <a:alphaModFix amt="93000"/>
            </a:blip>
            <a:stretch>
              <a:fillRect l="-11827" r="-11827"/>
            </a:stretch>
          </a:blipFill>
        </p:spPr>
        <p:txBody>
          <a:bodyPr/>
          <a:lstStyle/>
          <a:p>
            <a:endParaRPr lang="es-CO"/>
          </a:p>
        </p:txBody>
      </p:sp>
      <p:sp>
        <p:nvSpPr>
          <p:cNvPr id="8" name="Freeform 8"/>
          <p:cNvSpPr/>
          <p:nvPr/>
        </p:nvSpPr>
        <p:spPr>
          <a:xfrm flipH="1">
            <a:off x="0" y="0"/>
            <a:ext cx="12129448" cy="10287000"/>
          </a:xfrm>
          <a:custGeom>
            <a:avLst/>
            <a:gdLst/>
            <a:ahLst/>
            <a:cxnLst/>
            <a:rect l="l" t="t" r="r" b="b"/>
            <a:pathLst>
              <a:path w="12129448" h="10287000">
                <a:moveTo>
                  <a:pt x="12129448" y="0"/>
                </a:moveTo>
                <a:lnTo>
                  <a:pt x="0" y="0"/>
                </a:lnTo>
                <a:lnTo>
                  <a:pt x="0" y="10287000"/>
                </a:lnTo>
                <a:lnTo>
                  <a:pt x="12129448" y="10287000"/>
                </a:lnTo>
                <a:lnTo>
                  <a:pt x="12129448" y="0"/>
                </a:lnTo>
                <a:close/>
              </a:path>
            </a:pathLst>
          </a:custGeom>
          <a:blipFill>
            <a:blip r:embed="rId5"/>
            <a:stretch>
              <a:fillRect l="-50773" b="-18444"/>
            </a:stretch>
          </a:blipFill>
        </p:spPr>
        <p:txBody>
          <a:bodyPr/>
          <a:lstStyle/>
          <a:p>
            <a:endParaRPr lang="es-CO"/>
          </a:p>
        </p:txBody>
      </p:sp>
      <p:sp>
        <p:nvSpPr>
          <p:cNvPr id="9" name="TextBox 9"/>
          <p:cNvSpPr txBox="1"/>
          <p:nvPr/>
        </p:nvSpPr>
        <p:spPr>
          <a:xfrm>
            <a:off x="9972563" y="4068538"/>
            <a:ext cx="7822015" cy="1243965"/>
          </a:xfrm>
          <a:prstGeom prst="rect">
            <a:avLst/>
          </a:prstGeom>
        </p:spPr>
        <p:txBody>
          <a:bodyPr lIns="0" tIns="0" rIns="0" bIns="0" rtlCol="0" anchor="t">
            <a:spAutoFit/>
          </a:bodyPr>
          <a:lstStyle/>
          <a:p>
            <a:pPr algn="l">
              <a:lnSpc>
                <a:spcPts val="3359"/>
              </a:lnSpc>
              <a:spcBef>
                <a:spcPct val="0"/>
              </a:spcBef>
            </a:pPr>
            <a:r>
              <a:rPr lang="en-US" sz="2400" b="1">
                <a:solidFill>
                  <a:srgbClr val="F4D73B"/>
                </a:solidFill>
                <a:latin typeface="Fira Sans Bold"/>
                <a:ea typeface="Fira Sans Bold"/>
                <a:cs typeface="Fira Sans Bold"/>
                <a:sym typeface="Fira Sans Bold"/>
              </a:rPr>
              <a:t>Lorem ipsum dolor sit amet, consectetur adipiscing elit,</a:t>
            </a:r>
          </a:p>
          <a:p>
            <a:pPr algn="l">
              <a:lnSpc>
                <a:spcPts val="3359"/>
              </a:lnSpc>
              <a:spcBef>
                <a:spcPct val="0"/>
              </a:spcBef>
            </a:pPr>
            <a:r>
              <a:rPr lang="en-US" sz="2400" b="1">
                <a:solidFill>
                  <a:srgbClr val="F4D73B"/>
                </a:solidFill>
                <a:latin typeface="Fira Sans Bold"/>
                <a:ea typeface="Fira Sans Bold"/>
                <a:cs typeface="Fira Sans Bold"/>
                <a:sym typeface="Fira Sans Bold"/>
              </a:rPr>
              <a:t>sed do eiusmod tempor incididunt ut labore et dolore magna aliqua</a:t>
            </a:r>
          </a:p>
        </p:txBody>
      </p:sp>
      <p:sp>
        <p:nvSpPr>
          <p:cNvPr id="10" name="TextBox 10"/>
          <p:cNvSpPr txBox="1"/>
          <p:nvPr/>
        </p:nvSpPr>
        <p:spPr>
          <a:xfrm>
            <a:off x="9780229" y="5666963"/>
            <a:ext cx="8014348" cy="2830830"/>
          </a:xfrm>
          <a:prstGeom prst="rect">
            <a:avLst/>
          </a:prstGeom>
        </p:spPr>
        <p:txBody>
          <a:bodyPr lIns="0" tIns="0" rIns="0" bIns="0" rtlCol="0" anchor="t">
            <a:spAutoFit/>
          </a:bodyPr>
          <a:lstStyle/>
          <a:p>
            <a:pPr marL="388623" lvl="1" indent="-194312" algn="l">
              <a:lnSpc>
                <a:spcPts val="2520"/>
              </a:lnSpc>
              <a:buFont typeface="Arial"/>
              <a:buChar char="•"/>
            </a:pPr>
            <a:r>
              <a:rPr lang="en-US" sz="1800">
                <a:solidFill>
                  <a:srgbClr val="FFFFFF"/>
                </a:solidFill>
                <a:latin typeface="Fira Sans"/>
                <a:ea typeface="Fira Sans"/>
                <a:cs typeface="Fira Sans"/>
                <a:sym typeface="Fira Sans"/>
              </a:rPr>
              <a:t>Lorem ipsum dolor sit amet, consectetur adipiscing elit, sed do eiusmod tempor incididunt ut labore et dolore magna aliqua. </a:t>
            </a:r>
          </a:p>
          <a:p>
            <a:pPr algn="l">
              <a:lnSpc>
                <a:spcPts val="2520"/>
              </a:lnSpc>
            </a:pPr>
            <a:endParaRPr lang="en-US" sz="1800">
              <a:solidFill>
                <a:srgbClr val="FFFFFF"/>
              </a:solidFill>
              <a:latin typeface="Fira Sans"/>
              <a:ea typeface="Fira Sans"/>
              <a:cs typeface="Fira Sans"/>
              <a:sym typeface="Fira Sans"/>
            </a:endParaRPr>
          </a:p>
          <a:p>
            <a:pPr marL="388623" lvl="1" indent="-194312" algn="l">
              <a:lnSpc>
                <a:spcPts val="2520"/>
              </a:lnSpc>
              <a:buFont typeface="Arial"/>
              <a:buChar char="•"/>
            </a:pPr>
            <a:r>
              <a:rPr lang="en-US" sz="1800">
                <a:solidFill>
                  <a:srgbClr val="FFFFFF"/>
                </a:solidFill>
                <a:latin typeface="Fira Sans"/>
                <a:ea typeface="Fira Sans"/>
                <a:cs typeface="Fira Sans"/>
                <a:sym typeface="Fira Sans"/>
              </a:rPr>
              <a:t>Ut enim ad minim veniam, quis nostrud exercitation ullamco laboris nisi ut aliquip ex ea commodo consequat. Duis aute irure dolor in reprehenderit in voluptate velit esse cillum dolore eu fugiat pariatur. </a:t>
            </a:r>
          </a:p>
          <a:p>
            <a:pPr algn="l">
              <a:lnSpc>
                <a:spcPts val="2520"/>
              </a:lnSpc>
            </a:pPr>
            <a:endParaRPr lang="en-US" sz="1800">
              <a:solidFill>
                <a:srgbClr val="FFFFFF"/>
              </a:solidFill>
              <a:latin typeface="Fira Sans"/>
              <a:ea typeface="Fira Sans"/>
              <a:cs typeface="Fira Sans"/>
              <a:sym typeface="Fira Sans"/>
            </a:endParaRPr>
          </a:p>
          <a:p>
            <a:pPr marL="388623" lvl="1" indent="-194312" algn="l">
              <a:lnSpc>
                <a:spcPts val="2520"/>
              </a:lnSpc>
              <a:buFont typeface="Arial"/>
              <a:buChar char="•"/>
            </a:pPr>
            <a:r>
              <a:rPr lang="en-US" sz="1800">
                <a:solidFill>
                  <a:srgbClr val="FFFFFF"/>
                </a:solidFill>
                <a:latin typeface="Fira Sans"/>
                <a:ea typeface="Fira Sans"/>
                <a:cs typeface="Fira Sans"/>
                <a:sym typeface="Fira Sans"/>
              </a:rPr>
              <a:t>Excepteur sint occaecat cupidatat non proident, sunt in culpa qui officia deserunt mollit anim id est laborum.</a:t>
            </a:r>
          </a:p>
        </p:txBody>
      </p:sp>
      <p:sp>
        <p:nvSpPr>
          <p:cNvPr id="11" name="TextBox 11"/>
          <p:cNvSpPr txBox="1"/>
          <p:nvPr/>
        </p:nvSpPr>
        <p:spPr>
          <a:xfrm>
            <a:off x="9843575" y="1590991"/>
            <a:ext cx="5921579" cy="1791909"/>
          </a:xfrm>
          <a:prstGeom prst="rect">
            <a:avLst/>
          </a:prstGeom>
        </p:spPr>
        <p:txBody>
          <a:bodyPr lIns="0" tIns="0" rIns="0" bIns="0" rtlCol="0" anchor="t">
            <a:spAutoFit/>
          </a:bodyPr>
          <a:lstStyle/>
          <a:p>
            <a:pPr algn="l">
              <a:lnSpc>
                <a:spcPts val="14532"/>
              </a:lnSpc>
              <a:spcBef>
                <a:spcPct val="0"/>
              </a:spcBef>
            </a:pPr>
            <a:r>
              <a:rPr lang="en-US" sz="10380">
                <a:solidFill>
                  <a:srgbClr val="F4D73B"/>
                </a:solidFill>
                <a:latin typeface="olivier"/>
                <a:ea typeface="olivier"/>
                <a:cs typeface="olivier"/>
                <a:sym typeface="olivier"/>
              </a:rPr>
              <a:t>El título</a:t>
            </a:r>
          </a:p>
        </p:txBody>
      </p:sp>
      <p:sp>
        <p:nvSpPr>
          <p:cNvPr id="12" name="TextBox 12"/>
          <p:cNvSpPr txBox="1"/>
          <p:nvPr/>
        </p:nvSpPr>
        <p:spPr>
          <a:xfrm>
            <a:off x="11661365" y="2849036"/>
            <a:ext cx="2486853" cy="713456"/>
          </a:xfrm>
          <a:prstGeom prst="rect">
            <a:avLst/>
          </a:prstGeom>
        </p:spPr>
        <p:txBody>
          <a:bodyPr lIns="0" tIns="0" rIns="0" bIns="0" rtlCol="0" anchor="t">
            <a:spAutoFit/>
          </a:bodyPr>
          <a:lstStyle/>
          <a:p>
            <a:pPr algn="r">
              <a:lnSpc>
                <a:spcPts val="5825"/>
              </a:lnSpc>
              <a:spcBef>
                <a:spcPct val="0"/>
              </a:spcBef>
            </a:pPr>
            <a:r>
              <a:rPr lang="en-US" sz="4161">
                <a:solidFill>
                  <a:srgbClr val="F4D73B"/>
                </a:solidFill>
                <a:latin typeface="Fira Sans"/>
                <a:ea typeface="Fira Sans"/>
                <a:cs typeface="Fira Sans"/>
                <a:sym typeface="Fira Sans"/>
              </a:rPr>
              <a:t>mas largo</a:t>
            </a:r>
          </a:p>
        </p:txBody>
      </p:sp>
      <p:sp>
        <p:nvSpPr>
          <p:cNvPr id="13" name="TextBox 13"/>
          <p:cNvSpPr txBox="1"/>
          <p:nvPr/>
        </p:nvSpPr>
        <p:spPr>
          <a:xfrm>
            <a:off x="9843575" y="1416748"/>
            <a:ext cx="2815313" cy="515371"/>
          </a:xfrm>
          <a:prstGeom prst="rect">
            <a:avLst/>
          </a:prstGeom>
        </p:spPr>
        <p:txBody>
          <a:bodyPr lIns="0" tIns="0" rIns="0" bIns="0" rtlCol="0" anchor="t">
            <a:spAutoFit/>
          </a:bodyPr>
          <a:lstStyle/>
          <a:p>
            <a:pPr algn="r">
              <a:lnSpc>
                <a:spcPts val="4165"/>
              </a:lnSpc>
              <a:spcBef>
                <a:spcPct val="0"/>
              </a:spcBef>
            </a:pPr>
            <a:r>
              <a:rPr lang="en-US" sz="2975">
                <a:solidFill>
                  <a:srgbClr val="F4D73B"/>
                </a:solidFill>
                <a:latin typeface="Fira Sans"/>
                <a:ea typeface="Fira Sans"/>
                <a:cs typeface="Fira Sans"/>
                <a:sym typeface="Fira Sans"/>
              </a:rPr>
              <a:t>Para título largo</a:t>
            </a:r>
          </a:p>
        </p:txBody>
      </p:sp>
      <p:sp>
        <p:nvSpPr>
          <p:cNvPr id="14" name="Freeform 14"/>
          <p:cNvSpPr/>
          <p:nvPr/>
        </p:nvSpPr>
        <p:spPr>
          <a:xfrm>
            <a:off x="14378611" y="8891951"/>
            <a:ext cx="3415967" cy="732699"/>
          </a:xfrm>
          <a:custGeom>
            <a:avLst/>
            <a:gdLst/>
            <a:ahLst/>
            <a:cxnLst/>
            <a:rect l="l" t="t" r="r" b="b"/>
            <a:pathLst>
              <a:path w="3415967" h="732699">
                <a:moveTo>
                  <a:pt x="0" y="0"/>
                </a:moveTo>
                <a:lnTo>
                  <a:pt x="3415966" y="0"/>
                </a:lnTo>
                <a:lnTo>
                  <a:pt x="3415966" y="732698"/>
                </a:lnTo>
                <a:lnTo>
                  <a:pt x="0" y="732698"/>
                </a:lnTo>
                <a:lnTo>
                  <a:pt x="0" y="0"/>
                </a:lnTo>
                <a:close/>
              </a:path>
            </a:pathLst>
          </a:custGeom>
          <a:blipFill>
            <a:blip r:embed="rId6"/>
            <a:stretch>
              <a:fillRect l="-3593" t="-25857" r="-3396" b="-23440"/>
            </a:stretch>
          </a:blipFill>
        </p:spPr>
        <p:txBody>
          <a:bodyPr/>
          <a:lstStyle/>
          <a:p>
            <a:endParaRPr lang="es-CO"/>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322</Words>
  <Application>Microsoft Office PowerPoint</Application>
  <PresentationFormat>Personalizado</PresentationFormat>
  <Paragraphs>39</Paragraphs>
  <Slides>5</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5</vt:i4>
      </vt:variant>
    </vt:vector>
  </HeadingPairs>
  <TitlesOfParts>
    <vt:vector size="13" baseType="lpstr">
      <vt:lpstr>Open Sans</vt:lpstr>
      <vt:lpstr>Fira Sans</vt:lpstr>
      <vt:lpstr>Fira Sans Italics</vt:lpstr>
      <vt:lpstr>Fira Sans Bold</vt:lpstr>
      <vt:lpstr>olivier</vt:lpstr>
      <vt:lpstr>Arial</vt:lpstr>
      <vt:lpstr>Calibri</vt:lpstr>
      <vt:lpstr>Office Theme</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Presentacion_NUEVOACREDITACION2025_1</dc:title>
  <cp:lastModifiedBy>Dalejandro Marulanda Gaitán</cp:lastModifiedBy>
  <cp:revision>2</cp:revision>
  <dcterms:created xsi:type="dcterms:W3CDTF">2006-08-16T00:00:00Z</dcterms:created>
  <dcterms:modified xsi:type="dcterms:W3CDTF">2025-07-10T15:33:02Z</dcterms:modified>
  <dc:identifier>DAGsg7CUxG0</dc:identifier>
</cp:coreProperties>
</file>